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7.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57" r:id="rId3"/>
    <p:sldId id="272" r:id="rId4"/>
    <p:sldId id="265" r:id="rId5"/>
    <p:sldId id="296" r:id="rId6"/>
    <p:sldId id="297" r:id="rId7"/>
    <p:sldId id="264" r:id="rId8"/>
    <p:sldId id="300" r:id="rId9"/>
    <p:sldId id="259" r:id="rId10"/>
    <p:sldId id="261" r:id="rId11"/>
    <p:sldId id="295" r:id="rId12"/>
    <p:sldId id="298" r:id="rId13"/>
    <p:sldId id="299" r:id="rId14"/>
    <p:sldId id="301" r:id="rId15"/>
    <p:sldId id="304" r:id="rId16"/>
    <p:sldId id="302" r:id="rId17"/>
    <p:sldId id="303" r:id="rId18"/>
    <p:sldId id="305" r:id="rId19"/>
    <p:sldId id="306" r:id="rId20"/>
    <p:sldId id="308" r:id="rId21"/>
    <p:sldId id="307" r:id="rId22"/>
    <p:sldId id="279" r:id="rId23"/>
    <p:sldId id="278" r:id="rId24"/>
  </p:sldIdLst>
  <p:sldSz cx="9144000" cy="5143500" type="screen16x9"/>
  <p:notesSz cx="6858000" cy="9144000"/>
  <p:embeddedFontLst>
    <p:embeddedFont>
      <p:font typeface="Cambria Math" panose="02040503050406030204" pitchFamily="18" charset="0"/>
      <p:regular r:id="rId26"/>
    </p:embeddedFont>
    <p:embeddedFont>
      <p:font typeface="Lato" panose="02020500000000000000" charset="0"/>
      <p:regular r:id="rId27"/>
      <p:bold r:id="rId28"/>
      <p:italic r:id="rId29"/>
      <p:boldItalic r:id="rId30"/>
    </p:embeddedFont>
    <p:embeddedFont>
      <p:font typeface="Raleway" panose="02020500000000000000"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9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50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744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19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14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424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48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 name="Google Shape;57;p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95224" y="2651124"/>
            <a:ext cx="8340375" cy="2136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Car License Plate </a:t>
            </a:r>
            <a:r>
              <a:rPr lang="en-US" altLang="zh-TW" dirty="0"/>
              <a:t>R</a:t>
            </a:r>
            <a:r>
              <a:rPr lang="en-US" dirty="0"/>
              <a:t>ecognition with </a:t>
            </a:r>
            <a:r>
              <a:rPr lang="en-US" altLang="zh-TW" dirty="0"/>
              <a:t>N</a:t>
            </a:r>
            <a:r>
              <a:rPr lang="en-US" dirty="0"/>
              <a:t>oise </a:t>
            </a:r>
            <a:r>
              <a:rPr lang="en-US" altLang="zh-TW" dirty="0"/>
              <a:t>R</a:t>
            </a:r>
            <a:r>
              <a:rPr lang="en-US" dirty="0"/>
              <a:t>eduction</a:t>
            </a:r>
            <a:endParaRPr dirty="0"/>
          </a:p>
        </p:txBody>
      </p:sp>
      <p:sp>
        <p:nvSpPr>
          <p:cNvPr id="2" name="文字方塊 1">
            <a:extLst>
              <a:ext uri="{FF2B5EF4-FFF2-40B4-BE49-F238E27FC236}">
                <a16:creationId xmlns:a16="http://schemas.microsoft.com/office/drawing/2014/main" id="{064124B6-07E4-47DF-8CD5-A931EC4B00DC}"/>
              </a:ext>
            </a:extLst>
          </p:cNvPr>
          <p:cNvSpPr txBox="1"/>
          <p:nvPr/>
        </p:nvSpPr>
        <p:spPr>
          <a:xfrm>
            <a:off x="5702400" y="2142000"/>
            <a:ext cx="1741182" cy="307777"/>
          </a:xfrm>
          <a:prstGeom prst="rect">
            <a:avLst/>
          </a:prstGeom>
          <a:noFill/>
        </p:spPr>
        <p:txBody>
          <a:bodyPr wrap="none" rtlCol="0">
            <a:spAutoFit/>
          </a:bodyPr>
          <a:lstStyle/>
          <a:p>
            <a:r>
              <a:rPr lang="en-US" altLang="zh-TW" dirty="0">
                <a:solidFill>
                  <a:schemeClr val="dk2"/>
                </a:solidFill>
                <a:latin typeface="Raleway"/>
                <a:sym typeface="Raleway"/>
              </a:rPr>
              <a:t>Young-Shiuan Hsu</a:t>
            </a:r>
            <a:endParaRPr lang="zh-TW" altLang="en-US" dirty="0">
              <a:solidFill>
                <a:schemeClr val="dk2"/>
              </a:solidFill>
              <a:latin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429300" y="390788"/>
            <a:ext cx="7271100" cy="9124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Trying to do it with Machine Learning</a:t>
            </a:r>
            <a:endParaRPr dirty="0"/>
          </a:p>
        </p:txBody>
      </p:sp>
      <p:sp>
        <p:nvSpPr>
          <p:cNvPr id="125" name="Google Shape;125;p17"/>
          <p:cNvSpPr txBox="1">
            <a:spLocks noGrp="1"/>
          </p:cNvSpPr>
          <p:nvPr>
            <p:ph type="body" idx="1"/>
          </p:nvPr>
        </p:nvSpPr>
        <p:spPr>
          <a:xfrm>
            <a:off x="522900" y="1301383"/>
            <a:ext cx="7505100" cy="3321017"/>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Given the location of the car license plate we are able to train a model to detect the contours</a:t>
            </a:r>
          </a:p>
          <a:p>
            <a:pPr marL="457200" lvl="0" indent="-342900" algn="l" rtl="0">
              <a:spcBef>
                <a:spcPts val="600"/>
              </a:spcBef>
              <a:spcAft>
                <a:spcPts val="0"/>
              </a:spcAft>
              <a:buSzPts val="1800"/>
              <a:buChar char="▷"/>
            </a:pPr>
            <a:r>
              <a:rPr lang="en-US" dirty="0"/>
              <a:t>Transfer Learning with VGG19 model</a:t>
            </a:r>
          </a:p>
          <a:p>
            <a:pPr marL="457200" lvl="0" indent="-342900" algn="l" rtl="0">
              <a:spcBef>
                <a:spcPts val="600"/>
              </a:spcBef>
              <a:spcAft>
                <a:spcPts val="0"/>
              </a:spcAft>
              <a:buSzPts val="1800"/>
              <a:buChar char="▷"/>
            </a:pPr>
            <a:r>
              <a:rPr lang="en-US" dirty="0"/>
              <a:t>Accuracy after 75 epoch : 56.71%</a:t>
            </a:r>
            <a:endParaRPr dirty="0"/>
          </a:p>
          <a:p>
            <a:pPr marL="0" lvl="0" indent="0" algn="l" rtl="0">
              <a:spcBef>
                <a:spcPts val="600"/>
              </a:spcBef>
              <a:spcAft>
                <a:spcPts val="0"/>
              </a:spcAft>
              <a:buNone/>
            </a:pPr>
            <a:endParaRPr dirty="0"/>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D074478-C688-437E-A1D6-B24272CE57A8}"/>
              </a:ext>
            </a:extLst>
          </p:cNvPr>
          <p:cNvSpPr>
            <a:spLocks noGrp="1"/>
          </p:cNvSpPr>
          <p:nvPr>
            <p:ph type="body" idx="1"/>
          </p:nvPr>
        </p:nvSpPr>
        <p:spPr>
          <a:xfrm>
            <a:off x="547200" y="3648545"/>
            <a:ext cx="8348400" cy="1361888"/>
          </a:xfrm>
        </p:spPr>
        <p:txBody>
          <a:bodyPr/>
          <a:lstStyle/>
          <a:p>
            <a:pPr marL="114300" indent="0">
              <a:buNone/>
            </a:pPr>
            <a:r>
              <a:rPr lang="en-US" altLang="zh-TW" sz="1600" dirty="0"/>
              <a:t>Unfortunately, it is not performing as I expected so I have to find another way to do it</a:t>
            </a:r>
          </a:p>
          <a:p>
            <a:endParaRPr lang="zh-TW" altLang="en-US" dirty="0"/>
          </a:p>
        </p:txBody>
      </p:sp>
      <p:sp>
        <p:nvSpPr>
          <p:cNvPr id="4" name="投影片編號版面配置區 3">
            <a:extLst>
              <a:ext uri="{FF2B5EF4-FFF2-40B4-BE49-F238E27FC236}">
                <a16:creationId xmlns:a16="http://schemas.microsoft.com/office/drawing/2014/main" id="{D08A8211-026D-4A89-84D6-C019131EE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圖片 4">
            <a:extLst>
              <a:ext uri="{FF2B5EF4-FFF2-40B4-BE49-F238E27FC236}">
                <a16:creationId xmlns:a16="http://schemas.microsoft.com/office/drawing/2014/main" id="{0874F7AD-F9AA-43B2-B83E-EDF0C3A6693D}"/>
              </a:ext>
            </a:extLst>
          </p:cNvPr>
          <p:cNvPicPr>
            <a:picLocks noChangeAspect="1"/>
          </p:cNvPicPr>
          <p:nvPr/>
        </p:nvPicPr>
        <p:blipFill>
          <a:blip r:embed="rId2"/>
          <a:stretch>
            <a:fillRect/>
          </a:stretch>
        </p:blipFill>
        <p:spPr>
          <a:xfrm>
            <a:off x="352641" y="587845"/>
            <a:ext cx="8157917" cy="2880610"/>
          </a:xfrm>
          <a:prstGeom prst="rect">
            <a:avLst/>
          </a:prstGeom>
        </p:spPr>
      </p:pic>
    </p:spTree>
    <p:extLst>
      <p:ext uri="{BB962C8B-B14F-4D97-AF65-F5344CB8AC3E}">
        <p14:creationId xmlns:p14="http://schemas.microsoft.com/office/powerpoint/2010/main" val="229735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429300" y="390788"/>
            <a:ext cx="7271100" cy="9124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With Filters and OpenCV package</a:t>
            </a:r>
            <a:endParaRPr dirty="0"/>
          </a:p>
        </p:txBody>
      </p:sp>
      <p:sp>
        <p:nvSpPr>
          <p:cNvPr id="125" name="Google Shape;125;p17"/>
          <p:cNvSpPr txBox="1">
            <a:spLocks noGrp="1"/>
          </p:cNvSpPr>
          <p:nvPr>
            <p:ph type="body" idx="1"/>
          </p:nvPr>
        </p:nvSpPr>
        <p:spPr>
          <a:xfrm>
            <a:off x="522900" y="1301383"/>
            <a:ext cx="7505100" cy="3321017"/>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Pass the image through a Bilateral filter</a:t>
            </a:r>
          </a:p>
          <a:p>
            <a:pPr marL="457200" lvl="0" indent="-342900" algn="l" rtl="0">
              <a:spcBef>
                <a:spcPts val="600"/>
              </a:spcBef>
              <a:spcAft>
                <a:spcPts val="0"/>
              </a:spcAft>
              <a:buSzPts val="1800"/>
              <a:buChar char="▷"/>
            </a:pPr>
            <a:r>
              <a:rPr lang="en-US" dirty="0"/>
              <a:t>Pass the image through Canny filter </a:t>
            </a:r>
          </a:p>
          <a:p>
            <a:pPr marL="457200" lvl="0" indent="-342900" algn="l" rtl="0">
              <a:spcBef>
                <a:spcPts val="600"/>
              </a:spcBef>
              <a:spcAft>
                <a:spcPts val="0"/>
              </a:spcAft>
              <a:buSzPts val="1800"/>
              <a:buChar char="▷"/>
            </a:pPr>
            <a:r>
              <a:rPr lang="en-US" dirty="0"/>
              <a:t>Find contours with OpenCV package</a:t>
            </a:r>
          </a:p>
          <a:p>
            <a:pPr marL="457200" lvl="0" indent="-342900" algn="l" rtl="0">
              <a:spcBef>
                <a:spcPts val="600"/>
              </a:spcBef>
              <a:spcAft>
                <a:spcPts val="0"/>
              </a:spcAft>
              <a:buSzPts val="1800"/>
              <a:buChar char="▷"/>
            </a:pPr>
            <a:r>
              <a:rPr lang="en-US" dirty="0"/>
              <a:t>Extract the contours detected from the image</a:t>
            </a:r>
          </a:p>
          <a:p>
            <a:pPr marL="457200" lvl="0" indent="-342900" algn="l" rtl="0">
              <a:spcBef>
                <a:spcPts val="600"/>
              </a:spcBef>
              <a:spcAft>
                <a:spcPts val="0"/>
              </a:spcAft>
              <a:buSzPts val="1800"/>
              <a:buChar char="▷"/>
            </a:pPr>
            <a:r>
              <a:rPr lang="en-US" dirty="0"/>
              <a:t>Using </a:t>
            </a:r>
            <a:r>
              <a:rPr lang="en-US" dirty="0" err="1"/>
              <a:t>EasyOCR</a:t>
            </a:r>
            <a:r>
              <a:rPr lang="en-US" dirty="0"/>
              <a:t> for text recognition</a:t>
            </a:r>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844008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278100" y="127988"/>
            <a:ext cx="7271100" cy="9124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 with original image</a:t>
            </a:r>
            <a:endParaRPr dirty="0"/>
          </a:p>
        </p:txBody>
      </p:sp>
      <p:sp>
        <p:nvSpPr>
          <p:cNvPr id="125" name="Google Shape;125;p17"/>
          <p:cNvSpPr txBox="1">
            <a:spLocks noGrp="1"/>
          </p:cNvSpPr>
          <p:nvPr>
            <p:ph type="body" idx="1"/>
          </p:nvPr>
        </p:nvSpPr>
        <p:spPr>
          <a:xfrm>
            <a:off x="522900" y="1301383"/>
            <a:ext cx="7505100" cy="332101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圖片 2">
            <a:extLst>
              <a:ext uri="{FF2B5EF4-FFF2-40B4-BE49-F238E27FC236}">
                <a16:creationId xmlns:a16="http://schemas.microsoft.com/office/drawing/2014/main" id="{8BFA0B13-D7B9-4AFC-AF8B-3222087D8191}"/>
              </a:ext>
            </a:extLst>
          </p:cNvPr>
          <p:cNvPicPr>
            <a:picLocks noChangeAspect="1"/>
          </p:cNvPicPr>
          <p:nvPr/>
        </p:nvPicPr>
        <p:blipFill rotWithShape="1">
          <a:blip r:embed="rId3"/>
          <a:srcRect l="12950" t="22066" r="10667" b="20888"/>
          <a:stretch/>
        </p:blipFill>
        <p:spPr>
          <a:xfrm>
            <a:off x="828900" y="1197368"/>
            <a:ext cx="3253500" cy="1822339"/>
          </a:xfrm>
          <a:prstGeom prst="rect">
            <a:avLst/>
          </a:prstGeom>
        </p:spPr>
      </p:pic>
      <p:pic>
        <p:nvPicPr>
          <p:cNvPr id="5" name="圖片 4">
            <a:extLst>
              <a:ext uri="{FF2B5EF4-FFF2-40B4-BE49-F238E27FC236}">
                <a16:creationId xmlns:a16="http://schemas.microsoft.com/office/drawing/2014/main" id="{03F5D04D-D7E6-4185-B861-618BF568233A}"/>
              </a:ext>
            </a:extLst>
          </p:cNvPr>
          <p:cNvPicPr>
            <a:picLocks noChangeAspect="1"/>
          </p:cNvPicPr>
          <p:nvPr/>
        </p:nvPicPr>
        <p:blipFill rotWithShape="1">
          <a:blip r:embed="rId4"/>
          <a:srcRect l="12661" t="22247" r="10445" b="20913"/>
          <a:stretch/>
        </p:blipFill>
        <p:spPr>
          <a:xfrm>
            <a:off x="5018400" y="1181538"/>
            <a:ext cx="3344156" cy="1854000"/>
          </a:xfrm>
          <a:prstGeom prst="rect">
            <a:avLst/>
          </a:prstGeom>
        </p:spPr>
      </p:pic>
      <p:pic>
        <p:nvPicPr>
          <p:cNvPr id="7" name="圖片 6">
            <a:extLst>
              <a:ext uri="{FF2B5EF4-FFF2-40B4-BE49-F238E27FC236}">
                <a16:creationId xmlns:a16="http://schemas.microsoft.com/office/drawing/2014/main" id="{D41F36C8-D780-4837-85D1-560F18E99FA3}"/>
              </a:ext>
            </a:extLst>
          </p:cNvPr>
          <p:cNvPicPr>
            <a:picLocks noChangeAspect="1"/>
          </p:cNvPicPr>
          <p:nvPr/>
        </p:nvPicPr>
        <p:blipFill rotWithShape="1">
          <a:blip r:embed="rId5"/>
          <a:srcRect l="13022" t="22304" r="10967" b="21716"/>
          <a:stretch/>
        </p:blipFill>
        <p:spPr>
          <a:xfrm>
            <a:off x="2545200" y="2662328"/>
            <a:ext cx="3967200" cy="2191355"/>
          </a:xfrm>
          <a:prstGeom prst="rect">
            <a:avLst/>
          </a:prstGeom>
        </p:spPr>
      </p:pic>
    </p:spTree>
    <p:extLst>
      <p:ext uri="{BB962C8B-B14F-4D97-AF65-F5344CB8AC3E}">
        <p14:creationId xmlns:p14="http://schemas.microsoft.com/office/powerpoint/2010/main" val="1786370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F176A-9C53-4EDA-88C3-80EBD0D51311}"/>
              </a:ext>
            </a:extLst>
          </p:cNvPr>
          <p:cNvSpPr>
            <a:spLocks noGrp="1"/>
          </p:cNvSpPr>
          <p:nvPr>
            <p:ph type="title"/>
          </p:nvPr>
        </p:nvSpPr>
        <p:spPr>
          <a:xfrm>
            <a:off x="328500" y="147600"/>
            <a:ext cx="6462600" cy="618188"/>
          </a:xfrm>
        </p:spPr>
        <p:txBody>
          <a:bodyPr/>
          <a:lstStyle/>
          <a:p>
            <a:r>
              <a:rPr lang="en-US" altLang="zh-TW" dirty="0"/>
              <a:t>Gaussian white noise image</a:t>
            </a:r>
            <a:endParaRPr lang="zh-TW" altLang="en-US" dirty="0"/>
          </a:p>
        </p:txBody>
      </p:sp>
      <p:sp>
        <p:nvSpPr>
          <p:cNvPr id="4" name="投影片編號版面配置區 3">
            <a:extLst>
              <a:ext uri="{FF2B5EF4-FFF2-40B4-BE49-F238E27FC236}">
                <a16:creationId xmlns:a16="http://schemas.microsoft.com/office/drawing/2014/main" id="{55BBDEB5-E652-4DD8-804F-4661093661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4" name="圖片 13">
            <a:extLst>
              <a:ext uri="{FF2B5EF4-FFF2-40B4-BE49-F238E27FC236}">
                <a16:creationId xmlns:a16="http://schemas.microsoft.com/office/drawing/2014/main" id="{E71855E8-6C23-41B9-A475-16014EF53B07}"/>
              </a:ext>
            </a:extLst>
          </p:cNvPr>
          <p:cNvPicPr>
            <a:picLocks noChangeAspect="1"/>
          </p:cNvPicPr>
          <p:nvPr/>
        </p:nvPicPr>
        <p:blipFill rotWithShape="1">
          <a:blip r:embed="rId2"/>
          <a:srcRect l="13336" t="22642" r="10100" b="21422"/>
          <a:stretch/>
        </p:blipFill>
        <p:spPr>
          <a:xfrm>
            <a:off x="677670" y="765788"/>
            <a:ext cx="3311387" cy="1814400"/>
          </a:xfrm>
          <a:prstGeom prst="rect">
            <a:avLst/>
          </a:prstGeom>
        </p:spPr>
      </p:pic>
      <p:pic>
        <p:nvPicPr>
          <p:cNvPr id="16" name="圖片 15">
            <a:extLst>
              <a:ext uri="{FF2B5EF4-FFF2-40B4-BE49-F238E27FC236}">
                <a16:creationId xmlns:a16="http://schemas.microsoft.com/office/drawing/2014/main" id="{AEA747F0-9D82-49CA-9441-C37DA26217C9}"/>
              </a:ext>
            </a:extLst>
          </p:cNvPr>
          <p:cNvPicPr>
            <a:picLocks noChangeAspect="1"/>
          </p:cNvPicPr>
          <p:nvPr/>
        </p:nvPicPr>
        <p:blipFill rotWithShape="1">
          <a:blip r:embed="rId3"/>
          <a:srcRect l="14437" t="22247" r="10446" b="24710"/>
          <a:stretch/>
        </p:blipFill>
        <p:spPr>
          <a:xfrm>
            <a:off x="4338226" y="765788"/>
            <a:ext cx="3410058" cy="1805962"/>
          </a:xfrm>
          <a:prstGeom prst="rect">
            <a:avLst/>
          </a:prstGeom>
        </p:spPr>
      </p:pic>
      <p:pic>
        <p:nvPicPr>
          <p:cNvPr id="18" name="圖片 17">
            <a:extLst>
              <a:ext uri="{FF2B5EF4-FFF2-40B4-BE49-F238E27FC236}">
                <a16:creationId xmlns:a16="http://schemas.microsoft.com/office/drawing/2014/main" id="{02B88EA1-0BCC-4BD4-A66F-E9076BD1E709}"/>
              </a:ext>
            </a:extLst>
          </p:cNvPr>
          <p:cNvPicPr>
            <a:picLocks noChangeAspect="1"/>
          </p:cNvPicPr>
          <p:nvPr/>
        </p:nvPicPr>
        <p:blipFill rotWithShape="1">
          <a:blip r:embed="rId4"/>
          <a:srcRect l="16782" t="13715" r="14382" b="12138"/>
          <a:stretch/>
        </p:blipFill>
        <p:spPr>
          <a:xfrm>
            <a:off x="1029600" y="2739600"/>
            <a:ext cx="2430000" cy="1963111"/>
          </a:xfrm>
          <a:prstGeom prst="rect">
            <a:avLst/>
          </a:prstGeom>
        </p:spPr>
      </p:pic>
      <p:pic>
        <p:nvPicPr>
          <p:cNvPr id="20" name="圖片 19">
            <a:extLst>
              <a:ext uri="{FF2B5EF4-FFF2-40B4-BE49-F238E27FC236}">
                <a16:creationId xmlns:a16="http://schemas.microsoft.com/office/drawing/2014/main" id="{656459BB-1A1B-4648-8C81-44457F83210E}"/>
              </a:ext>
            </a:extLst>
          </p:cNvPr>
          <p:cNvPicPr>
            <a:picLocks noChangeAspect="1"/>
          </p:cNvPicPr>
          <p:nvPr/>
        </p:nvPicPr>
        <p:blipFill rotWithShape="1">
          <a:blip r:embed="rId5"/>
          <a:srcRect l="12968" t="22328" r="10507" b="20996"/>
          <a:stretch/>
        </p:blipFill>
        <p:spPr>
          <a:xfrm>
            <a:off x="4121370" y="2739600"/>
            <a:ext cx="3626914" cy="2014628"/>
          </a:xfrm>
          <a:prstGeom prst="rect">
            <a:avLst/>
          </a:prstGeom>
        </p:spPr>
      </p:pic>
    </p:spTree>
    <p:extLst>
      <p:ext uri="{BB962C8B-B14F-4D97-AF65-F5344CB8AC3E}">
        <p14:creationId xmlns:p14="http://schemas.microsoft.com/office/powerpoint/2010/main" val="136860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C9FD88-EFA9-4A9B-80D7-183EC05C6A30}"/>
              </a:ext>
            </a:extLst>
          </p:cNvPr>
          <p:cNvSpPr>
            <a:spLocks noGrp="1"/>
          </p:cNvSpPr>
          <p:nvPr>
            <p:ph type="title"/>
          </p:nvPr>
        </p:nvSpPr>
        <p:spPr>
          <a:xfrm>
            <a:off x="245700" y="536613"/>
            <a:ext cx="6462600" cy="857400"/>
          </a:xfrm>
        </p:spPr>
        <p:txBody>
          <a:bodyPr/>
          <a:lstStyle/>
          <a:p>
            <a:r>
              <a:rPr lang="en-US" altLang="zh-TW" dirty="0"/>
              <a:t>Noise Reduction</a:t>
            </a:r>
            <a:endParaRPr lang="zh-TW" altLang="en-US" dirty="0"/>
          </a:p>
        </p:txBody>
      </p:sp>
      <p:sp>
        <p:nvSpPr>
          <p:cNvPr id="3" name="文字版面配置區 2">
            <a:extLst>
              <a:ext uri="{FF2B5EF4-FFF2-40B4-BE49-F238E27FC236}">
                <a16:creationId xmlns:a16="http://schemas.microsoft.com/office/drawing/2014/main" id="{A5718D88-D2D4-4EBF-8731-282C599D5F89}"/>
              </a:ext>
            </a:extLst>
          </p:cNvPr>
          <p:cNvSpPr>
            <a:spLocks noGrp="1"/>
          </p:cNvSpPr>
          <p:nvPr>
            <p:ph type="body" idx="1"/>
          </p:nvPr>
        </p:nvSpPr>
        <p:spPr>
          <a:xfrm>
            <a:off x="324625" y="1301383"/>
            <a:ext cx="8430300" cy="3552300"/>
          </a:xfrm>
        </p:spPr>
        <p:txBody>
          <a:bodyPr/>
          <a:lstStyle/>
          <a:p>
            <a:r>
              <a:rPr lang="en-US" altLang="zh-TW" sz="1600" dirty="0"/>
              <a:t>We know that low pass filters could help us fight white noise </a:t>
            </a:r>
          </a:p>
          <a:p>
            <a:r>
              <a:rPr lang="en-US" altLang="zh-TW" sz="1600" dirty="0"/>
              <a:t>Since LPF blurs the image,</a:t>
            </a:r>
            <a:r>
              <a:rPr lang="zh-TW" altLang="en-US" sz="1600" dirty="0"/>
              <a:t> </a:t>
            </a:r>
            <a:r>
              <a:rPr lang="en-US" altLang="zh-TW" sz="1600" dirty="0"/>
              <a:t>I</a:t>
            </a:r>
            <a:r>
              <a:rPr lang="zh-TW" altLang="en-US" sz="1600" dirty="0"/>
              <a:t> </a:t>
            </a:r>
            <a:r>
              <a:rPr lang="en-US" altLang="zh-TW" sz="1600" dirty="0"/>
              <a:t>apply a high pass filter to sharpen the image</a:t>
            </a:r>
          </a:p>
          <a:p>
            <a:endParaRPr lang="zh-TW" altLang="en-US" dirty="0"/>
          </a:p>
        </p:txBody>
      </p:sp>
      <p:sp>
        <p:nvSpPr>
          <p:cNvPr id="4" name="投影片編號版面配置區 3">
            <a:extLst>
              <a:ext uri="{FF2B5EF4-FFF2-40B4-BE49-F238E27FC236}">
                <a16:creationId xmlns:a16="http://schemas.microsoft.com/office/drawing/2014/main" id="{45C2DFA0-E423-4712-AA10-9871ED0078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圖片 5">
            <a:extLst>
              <a:ext uri="{FF2B5EF4-FFF2-40B4-BE49-F238E27FC236}">
                <a16:creationId xmlns:a16="http://schemas.microsoft.com/office/drawing/2014/main" id="{258B9415-A894-4338-B332-A02E37DE60D2}"/>
              </a:ext>
            </a:extLst>
          </p:cNvPr>
          <p:cNvPicPr>
            <a:picLocks noChangeAspect="1"/>
          </p:cNvPicPr>
          <p:nvPr/>
        </p:nvPicPr>
        <p:blipFill>
          <a:blip r:embed="rId2"/>
          <a:stretch>
            <a:fillRect/>
          </a:stretch>
        </p:blipFill>
        <p:spPr>
          <a:xfrm>
            <a:off x="636703" y="2364568"/>
            <a:ext cx="3142952" cy="1785420"/>
          </a:xfrm>
          <a:prstGeom prst="rect">
            <a:avLst/>
          </a:prstGeom>
        </p:spPr>
      </p:pic>
      <p:pic>
        <p:nvPicPr>
          <p:cNvPr id="8" name="圖片 7">
            <a:extLst>
              <a:ext uri="{FF2B5EF4-FFF2-40B4-BE49-F238E27FC236}">
                <a16:creationId xmlns:a16="http://schemas.microsoft.com/office/drawing/2014/main" id="{D9E1783E-B4B9-4B2F-8335-E572BD6EEC08}"/>
              </a:ext>
            </a:extLst>
          </p:cNvPr>
          <p:cNvPicPr>
            <a:picLocks noChangeAspect="1"/>
          </p:cNvPicPr>
          <p:nvPr/>
        </p:nvPicPr>
        <p:blipFill rotWithShape="1">
          <a:blip r:embed="rId3"/>
          <a:srcRect l="1363" t="1224" r="1577" b="1802"/>
          <a:stretch/>
        </p:blipFill>
        <p:spPr>
          <a:xfrm>
            <a:off x="5190300" y="2364567"/>
            <a:ext cx="3136500" cy="1785421"/>
          </a:xfrm>
          <a:prstGeom prst="rect">
            <a:avLst/>
          </a:prstGeom>
        </p:spPr>
      </p:pic>
      <p:sp>
        <p:nvSpPr>
          <p:cNvPr id="9" name="箭號: 向右 8">
            <a:extLst>
              <a:ext uri="{FF2B5EF4-FFF2-40B4-BE49-F238E27FC236}">
                <a16:creationId xmlns:a16="http://schemas.microsoft.com/office/drawing/2014/main" id="{E1205823-5A76-4758-AF32-081CFF71FE36}"/>
              </a:ext>
            </a:extLst>
          </p:cNvPr>
          <p:cNvSpPr/>
          <p:nvPr/>
        </p:nvSpPr>
        <p:spPr>
          <a:xfrm>
            <a:off x="4123803" y="3257277"/>
            <a:ext cx="722699" cy="176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009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74F031-24C3-4151-BFFF-774A37D98037}"/>
              </a:ext>
            </a:extLst>
          </p:cNvPr>
          <p:cNvSpPr>
            <a:spLocks noGrp="1"/>
          </p:cNvSpPr>
          <p:nvPr>
            <p:ph type="title"/>
          </p:nvPr>
        </p:nvSpPr>
        <p:spPr>
          <a:xfrm>
            <a:off x="443700" y="273600"/>
            <a:ext cx="6462600" cy="618188"/>
          </a:xfrm>
        </p:spPr>
        <p:txBody>
          <a:bodyPr/>
          <a:lstStyle/>
          <a:p>
            <a:r>
              <a:rPr lang="en-US" altLang="zh-TW" dirty="0"/>
              <a:t>Noise Reduction</a:t>
            </a:r>
            <a:endParaRPr lang="zh-TW" altLang="en-US" dirty="0"/>
          </a:p>
        </p:txBody>
      </p:sp>
      <p:sp>
        <p:nvSpPr>
          <p:cNvPr id="4" name="投影片編號版面配置區 3">
            <a:extLst>
              <a:ext uri="{FF2B5EF4-FFF2-40B4-BE49-F238E27FC236}">
                <a16:creationId xmlns:a16="http://schemas.microsoft.com/office/drawing/2014/main" id="{79751FD2-BE74-4643-8CAA-F8E8C6370D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圖片 5">
            <a:extLst>
              <a:ext uri="{FF2B5EF4-FFF2-40B4-BE49-F238E27FC236}">
                <a16:creationId xmlns:a16="http://schemas.microsoft.com/office/drawing/2014/main" id="{0FB2580D-A1EC-4238-82AE-FD723AC4DF8D}"/>
              </a:ext>
            </a:extLst>
          </p:cNvPr>
          <p:cNvPicPr>
            <a:picLocks noChangeAspect="1"/>
          </p:cNvPicPr>
          <p:nvPr/>
        </p:nvPicPr>
        <p:blipFill rotWithShape="1">
          <a:blip r:embed="rId2"/>
          <a:srcRect l="13030" t="22283" r="10911" b="21948"/>
          <a:stretch/>
        </p:blipFill>
        <p:spPr>
          <a:xfrm>
            <a:off x="569249" y="925200"/>
            <a:ext cx="3398401" cy="1803550"/>
          </a:xfrm>
          <a:prstGeom prst="rect">
            <a:avLst/>
          </a:prstGeom>
        </p:spPr>
      </p:pic>
      <p:pic>
        <p:nvPicPr>
          <p:cNvPr id="8" name="圖片 7">
            <a:extLst>
              <a:ext uri="{FF2B5EF4-FFF2-40B4-BE49-F238E27FC236}">
                <a16:creationId xmlns:a16="http://schemas.microsoft.com/office/drawing/2014/main" id="{0F3A7DED-7346-4CCE-8DEA-600CF3D49394}"/>
              </a:ext>
            </a:extLst>
          </p:cNvPr>
          <p:cNvPicPr>
            <a:picLocks noChangeAspect="1"/>
          </p:cNvPicPr>
          <p:nvPr/>
        </p:nvPicPr>
        <p:blipFill rotWithShape="1">
          <a:blip r:embed="rId3"/>
          <a:srcRect l="13264" t="23344" r="10694" b="20777"/>
          <a:stretch/>
        </p:blipFill>
        <p:spPr>
          <a:xfrm>
            <a:off x="4572000" y="868951"/>
            <a:ext cx="3089615" cy="1702799"/>
          </a:xfrm>
          <a:prstGeom prst="rect">
            <a:avLst/>
          </a:prstGeom>
        </p:spPr>
      </p:pic>
      <p:pic>
        <p:nvPicPr>
          <p:cNvPr id="10" name="圖片 9">
            <a:extLst>
              <a:ext uri="{FF2B5EF4-FFF2-40B4-BE49-F238E27FC236}">
                <a16:creationId xmlns:a16="http://schemas.microsoft.com/office/drawing/2014/main" id="{D9B8CCB4-6BCF-43BE-9142-239E3338A6BD}"/>
              </a:ext>
            </a:extLst>
          </p:cNvPr>
          <p:cNvPicPr>
            <a:picLocks noChangeAspect="1"/>
          </p:cNvPicPr>
          <p:nvPr/>
        </p:nvPicPr>
        <p:blipFill rotWithShape="1">
          <a:blip r:embed="rId4"/>
          <a:srcRect l="13460" t="35698" r="10112" b="35185"/>
          <a:stretch/>
        </p:blipFill>
        <p:spPr>
          <a:xfrm>
            <a:off x="778500" y="3273243"/>
            <a:ext cx="2979900" cy="851457"/>
          </a:xfrm>
          <a:prstGeom prst="rect">
            <a:avLst/>
          </a:prstGeom>
        </p:spPr>
      </p:pic>
      <p:pic>
        <p:nvPicPr>
          <p:cNvPr id="12" name="圖片 11">
            <a:extLst>
              <a:ext uri="{FF2B5EF4-FFF2-40B4-BE49-F238E27FC236}">
                <a16:creationId xmlns:a16="http://schemas.microsoft.com/office/drawing/2014/main" id="{D4182D62-8FDE-4ABC-B067-4F5978BCC1E2}"/>
              </a:ext>
            </a:extLst>
          </p:cNvPr>
          <p:cNvPicPr>
            <a:picLocks noChangeAspect="1"/>
          </p:cNvPicPr>
          <p:nvPr/>
        </p:nvPicPr>
        <p:blipFill rotWithShape="1">
          <a:blip r:embed="rId5"/>
          <a:srcRect l="13337" t="22082" r="10568" b="20913"/>
          <a:stretch/>
        </p:blipFill>
        <p:spPr>
          <a:xfrm>
            <a:off x="4270414" y="2728750"/>
            <a:ext cx="3631586" cy="2040381"/>
          </a:xfrm>
          <a:prstGeom prst="rect">
            <a:avLst/>
          </a:prstGeom>
        </p:spPr>
      </p:pic>
    </p:spTree>
    <p:extLst>
      <p:ext uri="{BB962C8B-B14F-4D97-AF65-F5344CB8AC3E}">
        <p14:creationId xmlns:p14="http://schemas.microsoft.com/office/powerpoint/2010/main" val="6736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9E650A-46ED-462C-8438-B3FB95190BDE}"/>
              </a:ext>
            </a:extLst>
          </p:cNvPr>
          <p:cNvSpPr>
            <a:spLocks noGrp="1"/>
          </p:cNvSpPr>
          <p:nvPr>
            <p:ph type="title"/>
          </p:nvPr>
        </p:nvSpPr>
        <p:spPr>
          <a:xfrm>
            <a:off x="252900" y="75600"/>
            <a:ext cx="6462600" cy="628988"/>
          </a:xfrm>
        </p:spPr>
        <p:txBody>
          <a:bodyPr/>
          <a:lstStyle/>
          <a:p>
            <a:r>
              <a:rPr lang="en-US" altLang="zh-TW" dirty="0"/>
              <a:t>Peppered and Salted Noise</a:t>
            </a:r>
            <a:endParaRPr lang="zh-TW" altLang="en-US" dirty="0"/>
          </a:p>
        </p:txBody>
      </p:sp>
      <p:sp>
        <p:nvSpPr>
          <p:cNvPr id="4" name="投影片編號版面配置區 3">
            <a:extLst>
              <a:ext uri="{FF2B5EF4-FFF2-40B4-BE49-F238E27FC236}">
                <a16:creationId xmlns:a16="http://schemas.microsoft.com/office/drawing/2014/main" id="{C47F8369-7147-4913-A2F4-4D3858D19C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圖片 5">
            <a:extLst>
              <a:ext uri="{FF2B5EF4-FFF2-40B4-BE49-F238E27FC236}">
                <a16:creationId xmlns:a16="http://schemas.microsoft.com/office/drawing/2014/main" id="{026DB9D8-086B-4941-B917-947A705EE03B}"/>
              </a:ext>
            </a:extLst>
          </p:cNvPr>
          <p:cNvPicPr>
            <a:picLocks noChangeAspect="1"/>
          </p:cNvPicPr>
          <p:nvPr/>
        </p:nvPicPr>
        <p:blipFill rotWithShape="1">
          <a:blip r:embed="rId2"/>
          <a:srcRect l="13105" t="14300" r="11342" b="12365"/>
          <a:stretch/>
        </p:blipFill>
        <p:spPr>
          <a:xfrm>
            <a:off x="845999" y="810966"/>
            <a:ext cx="3052801" cy="2222400"/>
          </a:xfrm>
          <a:prstGeom prst="rect">
            <a:avLst/>
          </a:prstGeom>
        </p:spPr>
      </p:pic>
      <p:pic>
        <p:nvPicPr>
          <p:cNvPr id="8" name="圖片 7">
            <a:extLst>
              <a:ext uri="{FF2B5EF4-FFF2-40B4-BE49-F238E27FC236}">
                <a16:creationId xmlns:a16="http://schemas.microsoft.com/office/drawing/2014/main" id="{3E4FF033-F7AE-4D59-8C74-EFBA12228B99}"/>
              </a:ext>
            </a:extLst>
          </p:cNvPr>
          <p:cNvPicPr>
            <a:picLocks noChangeAspect="1"/>
          </p:cNvPicPr>
          <p:nvPr/>
        </p:nvPicPr>
        <p:blipFill rotWithShape="1">
          <a:blip r:embed="rId3"/>
          <a:srcRect l="13534" t="14473" r="11048" b="13703"/>
          <a:stretch/>
        </p:blipFill>
        <p:spPr>
          <a:xfrm>
            <a:off x="4665599" y="810966"/>
            <a:ext cx="2336401" cy="1668786"/>
          </a:xfrm>
          <a:prstGeom prst="rect">
            <a:avLst/>
          </a:prstGeom>
        </p:spPr>
      </p:pic>
      <p:pic>
        <p:nvPicPr>
          <p:cNvPr id="10" name="圖片 9">
            <a:extLst>
              <a:ext uri="{FF2B5EF4-FFF2-40B4-BE49-F238E27FC236}">
                <a16:creationId xmlns:a16="http://schemas.microsoft.com/office/drawing/2014/main" id="{AEED3042-F850-4B8B-A473-B6FD8B7DC2C8}"/>
              </a:ext>
            </a:extLst>
          </p:cNvPr>
          <p:cNvPicPr>
            <a:picLocks noChangeAspect="1"/>
          </p:cNvPicPr>
          <p:nvPr/>
        </p:nvPicPr>
        <p:blipFill rotWithShape="1">
          <a:blip r:embed="rId4"/>
          <a:srcRect l="13090" t="40045" r="10507" b="39784"/>
          <a:stretch/>
        </p:blipFill>
        <p:spPr>
          <a:xfrm>
            <a:off x="683999" y="3458928"/>
            <a:ext cx="3240001" cy="641542"/>
          </a:xfrm>
          <a:prstGeom prst="rect">
            <a:avLst/>
          </a:prstGeom>
        </p:spPr>
      </p:pic>
      <p:pic>
        <p:nvPicPr>
          <p:cNvPr id="12" name="圖片 11">
            <a:extLst>
              <a:ext uri="{FF2B5EF4-FFF2-40B4-BE49-F238E27FC236}">
                <a16:creationId xmlns:a16="http://schemas.microsoft.com/office/drawing/2014/main" id="{F43AC88E-0260-4610-A267-D5CD0420F53A}"/>
              </a:ext>
            </a:extLst>
          </p:cNvPr>
          <p:cNvPicPr>
            <a:picLocks noChangeAspect="1"/>
          </p:cNvPicPr>
          <p:nvPr/>
        </p:nvPicPr>
        <p:blipFill rotWithShape="1">
          <a:blip r:embed="rId5"/>
          <a:srcRect l="13644" t="12448" r="11553" b="12448"/>
          <a:stretch/>
        </p:blipFill>
        <p:spPr>
          <a:xfrm>
            <a:off x="4276800" y="2615393"/>
            <a:ext cx="3092399" cy="2328613"/>
          </a:xfrm>
          <a:prstGeom prst="rect">
            <a:avLst/>
          </a:prstGeom>
        </p:spPr>
      </p:pic>
    </p:spTree>
    <p:extLst>
      <p:ext uri="{BB962C8B-B14F-4D97-AF65-F5344CB8AC3E}">
        <p14:creationId xmlns:p14="http://schemas.microsoft.com/office/powerpoint/2010/main" val="16998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FE28F-8508-4656-BFA3-0ADE86ADBB15}"/>
              </a:ext>
            </a:extLst>
          </p:cNvPr>
          <p:cNvSpPr>
            <a:spLocks noGrp="1"/>
          </p:cNvSpPr>
          <p:nvPr>
            <p:ph type="title"/>
          </p:nvPr>
        </p:nvSpPr>
        <p:spPr>
          <a:xfrm>
            <a:off x="386100" y="644400"/>
            <a:ext cx="6462600" cy="628988"/>
          </a:xfrm>
        </p:spPr>
        <p:txBody>
          <a:bodyPr/>
          <a:lstStyle/>
          <a:p>
            <a:r>
              <a:rPr lang="en-US" altLang="zh-TW" dirty="0"/>
              <a:t>Noise Reduction</a:t>
            </a:r>
            <a:endParaRPr lang="zh-TW" altLang="en-US" dirty="0"/>
          </a:p>
        </p:txBody>
      </p:sp>
      <p:sp>
        <p:nvSpPr>
          <p:cNvPr id="3" name="文字版面配置區 2">
            <a:extLst>
              <a:ext uri="{FF2B5EF4-FFF2-40B4-BE49-F238E27FC236}">
                <a16:creationId xmlns:a16="http://schemas.microsoft.com/office/drawing/2014/main" id="{BD9C8ED2-565E-493D-973C-97773A80BBAA}"/>
              </a:ext>
            </a:extLst>
          </p:cNvPr>
          <p:cNvSpPr>
            <a:spLocks noGrp="1"/>
          </p:cNvSpPr>
          <p:nvPr>
            <p:ph type="body" idx="1"/>
          </p:nvPr>
        </p:nvSpPr>
        <p:spPr>
          <a:xfrm>
            <a:off x="350100" y="1171988"/>
            <a:ext cx="7645500" cy="3552300"/>
          </a:xfrm>
        </p:spPr>
        <p:txBody>
          <a:bodyPr/>
          <a:lstStyle/>
          <a:p>
            <a:r>
              <a:rPr lang="en-US" altLang="zh-TW" sz="1600" dirty="0"/>
              <a:t>From Test1 we have observed that median filter can help us fight peppered and salted noise</a:t>
            </a:r>
            <a:endParaRPr lang="zh-TW" altLang="en-US" sz="1600" dirty="0"/>
          </a:p>
        </p:txBody>
      </p:sp>
      <p:sp>
        <p:nvSpPr>
          <p:cNvPr id="4" name="投影片編號版面配置區 3">
            <a:extLst>
              <a:ext uri="{FF2B5EF4-FFF2-40B4-BE49-F238E27FC236}">
                <a16:creationId xmlns:a16="http://schemas.microsoft.com/office/drawing/2014/main" id="{85270369-FD13-43F8-8ED2-F1CEA6ED1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圖片 5">
            <a:extLst>
              <a:ext uri="{FF2B5EF4-FFF2-40B4-BE49-F238E27FC236}">
                <a16:creationId xmlns:a16="http://schemas.microsoft.com/office/drawing/2014/main" id="{F080BDED-72D1-4F82-B168-764D3DE24E57}"/>
              </a:ext>
            </a:extLst>
          </p:cNvPr>
          <p:cNvPicPr>
            <a:picLocks noChangeAspect="1"/>
          </p:cNvPicPr>
          <p:nvPr/>
        </p:nvPicPr>
        <p:blipFill>
          <a:blip r:embed="rId2"/>
          <a:stretch>
            <a:fillRect/>
          </a:stretch>
        </p:blipFill>
        <p:spPr>
          <a:xfrm>
            <a:off x="730800" y="2052000"/>
            <a:ext cx="3081101" cy="2317244"/>
          </a:xfrm>
          <a:prstGeom prst="rect">
            <a:avLst/>
          </a:prstGeom>
        </p:spPr>
      </p:pic>
      <p:pic>
        <p:nvPicPr>
          <p:cNvPr id="8" name="圖片 7">
            <a:extLst>
              <a:ext uri="{FF2B5EF4-FFF2-40B4-BE49-F238E27FC236}">
                <a16:creationId xmlns:a16="http://schemas.microsoft.com/office/drawing/2014/main" id="{9AD0B25C-5907-4FB8-B365-48E0F7BDEF4F}"/>
              </a:ext>
            </a:extLst>
          </p:cNvPr>
          <p:cNvPicPr>
            <a:picLocks noChangeAspect="1"/>
          </p:cNvPicPr>
          <p:nvPr/>
        </p:nvPicPr>
        <p:blipFill>
          <a:blip r:embed="rId3"/>
          <a:stretch>
            <a:fillRect/>
          </a:stretch>
        </p:blipFill>
        <p:spPr>
          <a:xfrm>
            <a:off x="5033258" y="2025331"/>
            <a:ext cx="3116561" cy="2343913"/>
          </a:xfrm>
          <a:prstGeom prst="rect">
            <a:avLst/>
          </a:prstGeom>
        </p:spPr>
      </p:pic>
      <p:sp>
        <p:nvSpPr>
          <p:cNvPr id="9" name="箭號: 向右 8">
            <a:extLst>
              <a:ext uri="{FF2B5EF4-FFF2-40B4-BE49-F238E27FC236}">
                <a16:creationId xmlns:a16="http://schemas.microsoft.com/office/drawing/2014/main" id="{5BB67AD2-F6CE-4FFA-BB58-DC4D66F1E289}"/>
              </a:ext>
            </a:extLst>
          </p:cNvPr>
          <p:cNvSpPr/>
          <p:nvPr/>
        </p:nvSpPr>
        <p:spPr>
          <a:xfrm>
            <a:off x="4012179" y="3150000"/>
            <a:ext cx="820800" cy="162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67509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145B9-DFD4-4804-B296-F7E90E2A6F19}"/>
              </a:ext>
            </a:extLst>
          </p:cNvPr>
          <p:cNvSpPr>
            <a:spLocks noGrp="1"/>
          </p:cNvSpPr>
          <p:nvPr>
            <p:ph type="title"/>
          </p:nvPr>
        </p:nvSpPr>
        <p:spPr>
          <a:xfrm>
            <a:off x="328500" y="162000"/>
            <a:ext cx="6462600" cy="625388"/>
          </a:xfrm>
        </p:spPr>
        <p:txBody>
          <a:bodyPr/>
          <a:lstStyle/>
          <a:p>
            <a:r>
              <a:rPr lang="en-US" altLang="zh-TW" dirty="0"/>
              <a:t>Noise Reduction</a:t>
            </a:r>
            <a:endParaRPr lang="zh-TW" altLang="en-US" dirty="0"/>
          </a:p>
        </p:txBody>
      </p:sp>
      <p:sp>
        <p:nvSpPr>
          <p:cNvPr id="4" name="投影片編號版面配置區 3">
            <a:extLst>
              <a:ext uri="{FF2B5EF4-FFF2-40B4-BE49-F238E27FC236}">
                <a16:creationId xmlns:a16="http://schemas.microsoft.com/office/drawing/2014/main" id="{CCB851BF-5DF0-4824-A011-2D07EE9A98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圖片 5">
            <a:extLst>
              <a:ext uri="{FF2B5EF4-FFF2-40B4-BE49-F238E27FC236}">
                <a16:creationId xmlns:a16="http://schemas.microsoft.com/office/drawing/2014/main" id="{B4C5DB07-79D0-4594-B103-61EF6871C26C}"/>
              </a:ext>
            </a:extLst>
          </p:cNvPr>
          <p:cNvPicPr>
            <a:picLocks noChangeAspect="1"/>
          </p:cNvPicPr>
          <p:nvPr/>
        </p:nvPicPr>
        <p:blipFill rotWithShape="1">
          <a:blip r:embed="rId2"/>
          <a:srcRect l="13768" t="13060" r="10692" b="11891"/>
          <a:stretch/>
        </p:blipFill>
        <p:spPr>
          <a:xfrm>
            <a:off x="892200" y="780778"/>
            <a:ext cx="2858400" cy="2129834"/>
          </a:xfrm>
          <a:prstGeom prst="rect">
            <a:avLst/>
          </a:prstGeom>
        </p:spPr>
      </p:pic>
      <p:pic>
        <p:nvPicPr>
          <p:cNvPr id="8" name="圖片 7">
            <a:extLst>
              <a:ext uri="{FF2B5EF4-FFF2-40B4-BE49-F238E27FC236}">
                <a16:creationId xmlns:a16="http://schemas.microsoft.com/office/drawing/2014/main" id="{820EAA9B-893C-4144-93ED-CD0005168567}"/>
              </a:ext>
            </a:extLst>
          </p:cNvPr>
          <p:cNvPicPr>
            <a:picLocks noChangeAspect="1"/>
          </p:cNvPicPr>
          <p:nvPr/>
        </p:nvPicPr>
        <p:blipFill rotWithShape="1">
          <a:blip r:embed="rId3"/>
          <a:srcRect l="13829" t="13552" r="10692" b="12547"/>
          <a:stretch/>
        </p:blipFill>
        <p:spPr>
          <a:xfrm>
            <a:off x="4349049" y="504000"/>
            <a:ext cx="2442051" cy="1793226"/>
          </a:xfrm>
          <a:prstGeom prst="rect">
            <a:avLst/>
          </a:prstGeom>
        </p:spPr>
      </p:pic>
      <p:pic>
        <p:nvPicPr>
          <p:cNvPr id="10" name="圖片 9">
            <a:extLst>
              <a:ext uri="{FF2B5EF4-FFF2-40B4-BE49-F238E27FC236}">
                <a16:creationId xmlns:a16="http://schemas.microsoft.com/office/drawing/2014/main" id="{B5962132-B231-42C6-9E48-A15A7E79928E}"/>
              </a:ext>
            </a:extLst>
          </p:cNvPr>
          <p:cNvPicPr>
            <a:picLocks noChangeAspect="1"/>
          </p:cNvPicPr>
          <p:nvPr/>
        </p:nvPicPr>
        <p:blipFill rotWithShape="1">
          <a:blip r:embed="rId4"/>
          <a:srcRect l="13399" t="40947" r="10876" b="39030"/>
          <a:stretch/>
        </p:blipFill>
        <p:spPr>
          <a:xfrm>
            <a:off x="936000" y="3466710"/>
            <a:ext cx="3099600" cy="614678"/>
          </a:xfrm>
          <a:prstGeom prst="rect">
            <a:avLst/>
          </a:prstGeom>
        </p:spPr>
      </p:pic>
      <p:pic>
        <p:nvPicPr>
          <p:cNvPr id="12" name="圖片 11">
            <a:extLst>
              <a:ext uri="{FF2B5EF4-FFF2-40B4-BE49-F238E27FC236}">
                <a16:creationId xmlns:a16="http://schemas.microsoft.com/office/drawing/2014/main" id="{13ED5AB6-1C35-42C4-B3AD-D10FC13D738B}"/>
              </a:ext>
            </a:extLst>
          </p:cNvPr>
          <p:cNvPicPr>
            <a:picLocks noChangeAspect="1"/>
          </p:cNvPicPr>
          <p:nvPr/>
        </p:nvPicPr>
        <p:blipFill rotWithShape="1">
          <a:blip r:embed="rId5"/>
          <a:srcRect l="14075" t="14044" r="11061" b="12384"/>
          <a:stretch/>
        </p:blipFill>
        <p:spPr>
          <a:xfrm>
            <a:off x="4251600" y="2445705"/>
            <a:ext cx="3330000" cy="2454405"/>
          </a:xfrm>
          <a:prstGeom prst="rect">
            <a:avLst/>
          </a:prstGeom>
        </p:spPr>
      </p:pic>
    </p:spTree>
    <p:extLst>
      <p:ext uri="{BB962C8B-B14F-4D97-AF65-F5344CB8AC3E}">
        <p14:creationId xmlns:p14="http://schemas.microsoft.com/office/powerpoint/2010/main" val="278000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529200" y="391388"/>
            <a:ext cx="7628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dirty="0"/>
              <a:t>Motivation</a:t>
            </a:r>
            <a:endParaRPr dirty="0"/>
          </a:p>
        </p:txBody>
      </p:sp>
      <p:sp>
        <p:nvSpPr>
          <p:cNvPr id="94" name="Google Shape;94;p13"/>
          <p:cNvSpPr txBox="1"/>
          <p:nvPr/>
        </p:nvSpPr>
        <p:spPr>
          <a:xfrm>
            <a:off x="580500" y="1911152"/>
            <a:ext cx="3627900" cy="2704931"/>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chemeClr val="dk1"/>
                </a:solidFill>
                <a:latin typeface="Lato"/>
                <a:ea typeface="Lato"/>
                <a:cs typeface="Lato"/>
                <a:sym typeface="Lato"/>
              </a:rPr>
              <a:t>Why?</a:t>
            </a:r>
            <a:endParaRPr b="1" dirty="0">
              <a:solidFill>
                <a:schemeClr val="dk1"/>
              </a:solidFill>
              <a:latin typeface="Lato"/>
              <a:ea typeface="Lato"/>
              <a:cs typeface="Lato"/>
              <a:sym typeface="Lato"/>
            </a:endParaRPr>
          </a:p>
          <a:p>
            <a:pPr marL="0" lvl="0" indent="0" algn="l" rtl="0">
              <a:spcBef>
                <a:spcPts val="600"/>
              </a:spcBef>
              <a:spcAft>
                <a:spcPts val="0"/>
              </a:spcAft>
              <a:buClr>
                <a:schemeClr val="dk1"/>
              </a:buClr>
              <a:buSzPts val="1100"/>
              <a:buFont typeface="Arial"/>
              <a:buNone/>
            </a:pPr>
            <a:r>
              <a:rPr lang="en-US" dirty="0">
                <a:solidFill>
                  <a:schemeClr val="dk1"/>
                </a:solidFill>
                <a:latin typeface="Lato"/>
                <a:ea typeface="Lato"/>
                <a:cs typeface="Lato"/>
                <a:sym typeface="Lato"/>
              </a:rPr>
              <a:t>Car license plate recognition systems are now widely used in law enforcement purposes, investigations, and even parking lots for addressing payments. However, a lot of stores do not have enough budget to upgrade their equipment so the images taken has poor quality. It could be very hard for the system to detect the symbols on the car license. </a:t>
            </a:r>
            <a:endParaRPr dirty="0">
              <a:solidFill>
                <a:schemeClr val="dk1"/>
              </a:solidFill>
              <a:latin typeface="Lato"/>
              <a:ea typeface="Lato"/>
              <a:cs typeface="Lato"/>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5" name="Google Shape;95;p13"/>
          <p:cNvSpPr txBox="1"/>
          <p:nvPr/>
        </p:nvSpPr>
        <p:spPr>
          <a:xfrm>
            <a:off x="4698450" y="1959817"/>
            <a:ext cx="37326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chemeClr val="dk1"/>
                </a:solidFill>
                <a:latin typeface="Lato"/>
                <a:ea typeface="Lato"/>
                <a:cs typeface="Lato"/>
                <a:sym typeface="Lato"/>
              </a:rPr>
              <a:t>How?</a:t>
            </a:r>
          </a:p>
          <a:p>
            <a:pPr marL="0" lvl="0" indent="0" algn="l" rtl="0">
              <a:spcBef>
                <a:spcPts val="600"/>
              </a:spcBef>
              <a:spcAft>
                <a:spcPts val="0"/>
              </a:spcAft>
              <a:buNone/>
            </a:pPr>
            <a:r>
              <a:rPr lang="en-US" dirty="0">
                <a:solidFill>
                  <a:schemeClr val="dk1"/>
                </a:solidFill>
                <a:latin typeface="Lato"/>
                <a:ea typeface="Lato"/>
                <a:cs typeface="Lato"/>
                <a:sym typeface="Lato"/>
              </a:rPr>
              <a:t>To help improve the recognized digits on the car license plate, this project mainly focuses on how different noises affect the car license plate detection system. Moreover, implement different filtering techniques to improve the recognition results. </a:t>
            </a: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文字方塊 1">
            <a:extLst>
              <a:ext uri="{FF2B5EF4-FFF2-40B4-BE49-F238E27FC236}">
                <a16:creationId xmlns:a16="http://schemas.microsoft.com/office/drawing/2014/main" id="{DCF9A02E-53EC-44D6-8939-888E6F09BFCB}"/>
              </a:ext>
            </a:extLst>
          </p:cNvPr>
          <p:cNvSpPr txBox="1"/>
          <p:nvPr/>
        </p:nvSpPr>
        <p:spPr>
          <a:xfrm>
            <a:off x="529200" y="1350481"/>
            <a:ext cx="7210628" cy="338554"/>
          </a:xfrm>
          <a:prstGeom prst="rect">
            <a:avLst/>
          </a:prstGeom>
          <a:noFill/>
        </p:spPr>
        <p:txBody>
          <a:bodyPr wrap="none" rtlCol="0">
            <a:spAutoFit/>
          </a:bodyPr>
          <a:lstStyle/>
          <a:p>
            <a:r>
              <a:rPr lang="en-US" altLang="zh-TW" sz="1600" b="1" dirty="0">
                <a:solidFill>
                  <a:schemeClr val="dk1"/>
                </a:solidFill>
                <a:latin typeface="Lato"/>
              </a:rPr>
              <a:t>Goal: See how different filters affect the result of car license plate detection</a:t>
            </a:r>
            <a:endParaRPr lang="zh-TW" altLang="en-US" sz="1600" b="1" dirty="0">
              <a:solidFill>
                <a:schemeClr val="dk1"/>
              </a:solidFill>
              <a:latin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3.</a:t>
            </a:r>
            <a:endParaRPr sz="7200" dirty="0">
              <a:solidFill>
                <a:schemeClr val="accent2"/>
              </a:solidFill>
            </a:endParaRPr>
          </a:p>
          <a:p>
            <a:pPr marL="0" lvl="0" indent="0" algn="ctr" rtl="0">
              <a:spcBef>
                <a:spcPts val="0"/>
              </a:spcBef>
              <a:spcAft>
                <a:spcPts val="0"/>
              </a:spcAft>
              <a:buNone/>
            </a:pPr>
            <a:r>
              <a:rPr lang="en-US" altLang="zh-TW" dirty="0"/>
              <a:t>Demo</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485182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4.</a:t>
            </a:r>
            <a:endParaRPr sz="7200" dirty="0">
              <a:solidFill>
                <a:schemeClr val="accent2"/>
              </a:solidFill>
            </a:endParaRPr>
          </a:p>
          <a:p>
            <a:pPr marL="0" lvl="0" indent="0" algn="ctr" rtl="0">
              <a:spcBef>
                <a:spcPts val="0"/>
              </a:spcBef>
              <a:spcAft>
                <a:spcPts val="0"/>
              </a:spcAft>
              <a:buNone/>
            </a:pPr>
            <a:r>
              <a:rPr lang="en-US" altLang="zh-TW" dirty="0"/>
              <a:t>Difficulties</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111354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422100" y="392400"/>
            <a:ext cx="6462600" cy="625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Difficulties</a:t>
            </a:r>
            <a:endParaRPr dirty="0"/>
          </a:p>
        </p:txBody>
      </p:sp>
      <p:sp>
        <p:nvSpPr>
          <p:cNvPr id="365" name="Google Shape;365;p35"/>
          <p:cNvSpPr txBox="1">
            <a:spLocks noGrp="1"/>
          </p:cNvSpPr>
          <p:nvPr>
            <p:ph type="body" idx="1"/>
          </p:nvPr>
        </p:nvSpPr>
        <p:spPr>
          <a:xfrm>
            <a:off x="422100" y="1017788"/>
            <a:ext cx="7586875" cy="35523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dirty="0"/>
              <a:t>Training the model for contour detection and finding another solution</a:t>
            </a:r>
          </a:p>
          <a:p>
            <a:pPr marL="457200" lvl="0" indent="-381000" algn="l" rtl="0">
              <a:lnSpc>
                <a:spcPct val="115000"/>
              </a:lnSpc>
              <a:spcBef>
                <a:spcPts val="600"/>
              </a:spcBef>
              <a:spcAft>
                <a:spcPts val="0"/>
              </a:spcAft>
              <a:buSzPts val="2400"/>
              <a:buChar char="▷"/>
            </a:pPr>
            <a:r>
              <a:rPr lang="en-US" sz="2400" dirty="0"/>
              <a:t>Finding different parameters for Canny filter that could bring the best performance</a:t>
            </a:r>
          </a:p>
          <a:p>
            <a:pPr marL="457200" lvl="0" indent="-381000" algn="l" rtl="0">
              <a:lnSpc>
                <a:spcPct val="115000"/>
              </a:lnSpc>
              <a:spcBef>
                <a:spcPts val="600"/>
              </a:spcBef>
              <a:spcAft>
                <a:spcPts val="0"/>
              </a:spcAft>
              <a:buSzPts val="2400"/>
              <a:buChar char="▷"/>
            </a:pPr>
            <a:r>
              <a:rPr lang="en-US" dirty="0"/>
              <a:t>Integrating different functions I tried into one main function</a:t>
            </a:r>
            <a:endParaRPr lang="en-US" sz="2400" dirty="0"/>
          </a:p>
          <a:p>
            <a:pPr marL="457200" lvl="0" indent="-381000" algn="l" rtl="0">
              <a:lnSpc>
                <a:spcPct val="115000"/>
              </a:lnSpc>
              <a:spcBef>
                <a:spcPts val="600"/>
              </a:spcBef>
              <a:spcAft>
                <a:spcPts val="0"/>
              </a:spcAft>
              <a:buSzPts val="2400"/>
              <a:buChar char="▷"/>
            </a:pPr>
            <a:endParaRPr sz="2400" dirty="0"/>
          </a:p>
        </p:txBody>
      </p:sp>
      <p:sp>
        <p:nvSpPr>
          <p:cNvPr id="366" name="Google Shape;366;p3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ctrTitle" idx="4294967295"/>
          </p:nvPr>
        </p:nvSpPr>
        <p:spPr>
          <a:xfrm>
            <a:off x="692825" y="1991850"/>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bg1"/>
                </a:solidFill>
              </a:rPr>
              <a:t>Thank you!</a:t>
            </a:r>
            <a:endParaRPr sz="6000" dirty="0">
              <a:solidFill>
                <a:schemeClr val="bg1"/>
              </a:solidFill>
            </a:endParaRPr>
          </a:p>
        </p:txBody>
      </p:sp>
      <p:sp>
        <p:nvSpPr>
          <p:cNvPr id="359" name="Google Shape;359;p3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296100" y="522641"/>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System design</a:t>
            </a:r>
            <a:endParaRPr dirty="0"/>
          </a:p>
        </p:txBody>
      </p:sp>
      <p:grpSp>
        <p:nvGrpSpPr>
          <p:cNvPr id="243" name="Google Shape;243;p28"/>
          <p:cNvGrpSpPr/>
          <p:nvPr/>
        </p:nvGrpSpPr>
        <p:grpSpPr>
          <a:xfrm>
            <a:off x="5997600" y="2002224"/>
            <a:ext cx="2786400" cy="2618635"/>
            <a:chOff x="5381873" y="1181097"/>
            <a:chExt cx="3305700" cy="3491728"/>
          </a:xfrm>
        </p:grpSpPr>
        <p:sp>
          <p:nvSpPr>
            <p:cNvPr id="244" name="Google Shape;244;p28"/>
            <p:cNvSpPr/>
            <p:nvPr/>
          </p:nvSpPr>
          <p:spPr>
            <a:xfrm>
              <a:off x="5381873" y="1181097"/>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Last</a:t>
              </a:r>
              <a:endParaRPr dirty="0">
                <a:solidFill>
                  <a:schemeClr val="lt1"/>
                </a:solidFill>
                <a:latin typeface="Lato"/>
                <a:ea typeface="Lato"/>
                <a:cs typeface="Lato"/>
                <a:sym typeface="Lato"/>
              </a:endParaRPr>
            </a:p>
          </p:txBody>
        </p:sp>
        <p:sp>
          <p:nvSpPr>
            <p:cNvPr id="245" name="Google Shape;245;p28"/>
            <p:cNvSpPr txBox="1"/>
            <p:nvPr/>
          </p:nvSpPr>
          <p:spPr>
            <a:xfrm>
              <a:off x="5510151" y="2039608"/>
              <a:ext cx="2893111" cy="263321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Lato"/>
                  <a:ea typeface="Lato"/>
                  <a:cs typeface="Lato"/>
                  <a:sym typeface="Lato"/>
                </a:rPr>
                <a:t>Detect the car digits on the car license plate with </a:t>
              </a:r>
              <a:r>
                <a:rPr lang="en-US" dirty="0" err="1">
                  <a:solidFill>
                    <a:schemeClr val="dk1"/>
                  </a:solidFill>
                  <a:latin typeface="Lato"/>
                  <a:ea typeface="Lato"/>
                  <a:cs typeface="Lato"/>
                  <a:sym typeface="Lato"/>
                </a:rPr>
                <a:t>EasyOCR</a:t>
              </a:r>
              <a:r>
                <a:rPr lang="en-US" dirty="0">
                  <a:solidFill>
                    <a:schemeClr val="dk1"/>
                  </a:solidFill>
                  <a:latin typeface="Lato"/>
                  <a:ea typeface="Lato"/>
                  <a:cs typeface="Lato"/>
                  <a:sym typeface="Lato"/>
                </a:rPr>
                <a:t> (a package with text detection)</a:t>
              </a:r>
              <a:endParaRPr dirty="0">
                <a:solidFill>
                  <a:schemeClr val="dk1"/>
                </a:solidFill>
                <a:latin typeface="Lato"/>
                <a:ea typeface="Lato"/>
                <a:cs typeface="Lato"/>
                <a:sym typeface="Lato"/>
              </a:endParaRPr>
            </a:p>
          </p:txBody>
        </p:sp>
      </p:grpSp>
      <p:grpSp>
        <p:nvGrpSpPr>
          <p:cNvPr id="246" name="Google Shape;246;p28"/>
          <p:cNvGrpSpPr/>
          <p:nvPr/>
        </p:nvGrpSpPr>
        <p:grpSpPr>
          <a:xfrm>
            <a:off x="0" y="2002224"/>
            <a:ext cx="3321984" cy="2374171"/>
            <a:chOff x="0" y="1189990"/>
            <a:chExt cx="4233600" cy="3084981"/>
          </a:xfrm>
        </p:grpSpPr>
        <p:sp>
          <p:nvSpPr>
            <p:cNvPr id="247" name="Google Shape;247;p28"/>
            <p:cNvSpPr/>
            <p:nvPr/>
          </p:nvSpPr>
          <p:spPr>
            <a:xfrm>
              <a:off x="0" y="1189990"/>
              <a:ext cx="4233600" cy="6516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First</a:t>
              </a:r>
              <a:endParaRPr sz="2400" dirty="0">
                <a:solidFill>
                  <a:schemeClr val="lt1"/>
                </a:solidFill>
                <a:latin typeface="Raleway"/>
                <a:ea typeface="Raleway"/>
                <a:cs typeface="Raleway"/>
                <a:sym typeface="Raleway"/>
              </a:endParaRPr>
            </a:p>
          </p:txBody>
        </p:sp>
        <p:sp>
          <p:nvSpPr>
            <p:cNvPr id="248" name="Google Shape;248;p28"/>
            <p:cNvSpPr txBox="1"/>
            <p:nvPr/>
          </p:nvSpPr>
          <p:spPr>
            <a:xfrm>
              <a:off x="462749" y="2018139"/>
              <a:ext cx="3311840" cy="22568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Lato"/>
                  <a:ea typeface="Lato"/>
                  <a:cs typeface="Lato"/>
                  <a:sym typeface="Lato"/>
                </a:rPr>
                <a:t>Intentionally add white noise and peppered noise to the image to simulate a poor quality image.  Design different filters. </a:t>
              </a:r>
              <a:endParaRPr dirty="0">
                <a:solidFill>
                  <a:schemeClr val="dk1"/>
                </a:solidFill>
                <a:latin typeface="Lato"/>
                <a:ea typeface="Lato"/>
                <a:cs typeface="Lato"/>
                <a:sym typeface="Lato"/>
              </a:endParaRPr>
            </a:p>
          </p:txBody>
        </p:sp>
      </p:grpSp>
      <p:grpSp>
        <p:nvGrpSpPr>
          <p:cNvPr id="249" name="Google Shape;249;p28"/>
          <p:cNvGrpSpPr/>
          <p:nvPr/>
        </p:nvGrpSpPr>
        <p:grpSpPr>
          <a:xfrm>
            <a:off x="3189600" y="2002224"/>
            <a:ext cx="2952000" cy="2713776"/>
            <a:chOff x="2675616" y="1189776"/>
            <a:chExt cx="3305700" cy="3618592"/>
          </a:xfrm>
        </p:grpSpPr>
        <p:sp>
          <p:nvSpPr>
            <p:cNvPr id="250" name="Google Shape;250;p28"/>
            <p:cNvSpPr/>
            <p:nvPr/>
          </p:nvSpPr>
          <p:spPr>
            <a:xfrm>
              <a:off x="2675616" y="1189776"/>
              <a:ext cx="33057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Second</a:t>
              </a:r>
              <a:endParaRPr dirty="0">
                <a:solidFill>
                  <a:schemeClr val="lt1"/>
                </a:solidFill>
                <a:latin typeface="Lato"/>
                <a:ea typeface="Lato"/>
                <a:cs typeface="Lato"/>
                <a:sym typeface="Lato"/>
              </a:endParaRPr>
            </a:p>
          </p:txBody>
        </p:sp>
        <p:sp>
          <p:nvSpPr>
            <p:cNvPr id="251" name="Google Shape;251;p28"/>
            <p:cNvSpPr txBox="1"/>
            <p:nvPr/>
          </p:nvSpPr>
          <p:spPr>
            <a:xfrm>
              <a:off x="2870015" y="2019577"/>
              <a:ext cx="2801030" cy="2788791"/>
            </a:xfrm>
            <a:prstGeom prst="rect">
              <a:avLst/>
            </a:prstGeom>
            <a:noFill/>
            <a:ln>
              <a:noFill/>
            </a:ln>
          </p:spPr>
          <p:txBody>
            <a:bodyPr spcFirstLastPara="1" wrap="square" lIns="91425" tIns="91425" rIns="91425" bIns="91425" anchor="t" anchorCtr="0">
              <a:noAutofit/>
            </a:bodyPr>
            <a:lstStyle/>
            <a:p>
              <a:pPr lvl="0">
                <a:lnSpc>
                  <a:spcPct val="115000"/>
                </a:lnSpc>
              </a:pPr>
              <a:r>
                <a:rPr lang="en-US" altLang="zh-TW" dirty="0">
                  <a:solidFill>
                    <a:schemeClr val="dk1"/>
                  </a:solidFill>
                  <a:latin typeface="Lato"/>
                  <a:ea typeface="Lato"/>
                  <a:cs typeface="Lato"/>
                  <a:sym typeface="Lato"/>
                </a:rPr>
                <a:t>We have to accurately detect the location of the car license plate in an image otherwise further operation will be meaningless if we did not find the location of the license plate.</a:t>
              </a:r>
            </a:p>
          </p:txBody>
        </p:sp>
      </p:grpSp>
      <p:sp>
        <p:nvSpPr>
          <p:cNvPr id="252" name="Google Shape;252;p2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540900" y="381244"/>
            <a:ext cx="30948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Database</a:t>
            </a:r>
            <a:endParaRPr sz="2400" dirty="0"/>
          </a:p>
        </p:txBody>
      </p:sp>
      <p:sp>
        <p:nvSpPr>
          <p:cNvPr id="162" name="Google Shape;162;p21"/>
          <p:cNvSpPr txBox="1">
            <a:spLocks noGrp="1"/>
          </p:cNvSpPr>
          <p:nvPr>
            <p:ph type="body" idx="1"/>
          </p:nvPr>
        </p:nvSpPr>
        <p:spPr>
          <a:xfrm>
            <a:off x="540900" y="4192573"/>
            <a:ext cx="7379100" cy="569683"/>
          </a:xfrm>
          <a:prstGeom prst="rect">
            <a:avLst/>
          </a:prstGeom>
        </p:spPr>
        <p:txBody>
          <a:bodyPr spcFirstLastPara="1" wrap="square" lIns="91425" tIns="91425" rIns="91425" bIns="91425" anchor="t" anchorCtr="0">
            <a:noAutofit/>
          </a:bodyPr>
          <a:lstStyle/>
          <a:p>
            <a:pPr marL="0" lvl="0" indent="0">
              <a:buNone/>
            </a:pPr>
            <a:r>
              <a:rPr lang="en-US" sz="1200" dirty="0"/>
              <a:t>https://www.kaggle.com/datasets/andrewmvd/car-plate-detection</a:t>
            </a:r>
            <a:endParaRPr sz="1200" dirty="0"/>
          </a:p>
        </p:txBody>
      </p:sp>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9" name="圖片 8">
            <a:extLst>
              <a:ext uri="{FF2B5EF4-FFF2-40B4-BE49-F238E27FC236}">
                <a16:creationId xmlns:a16="http://schemas.microsoft.com/office/drawing/2014/main" id="{32D6F55F-622D-42CA-8A74-4D6436D5E360}"/>
              </a:ext>
            </a:extLst>
          </p:cNvPr>
          <p:cNvPicPr>
            <a:picLocks noChangeAspect="1"/>
          </p:cNvPicPr>
          <p:nvPr/>
        </p:nvPicPr>
        <p:blipFill>
          <a:blip r:embed="rId3"/>
          <a:stretch>
            <a:fillRect/>
          </a:stretch>
        </p:blipFill>
        <p:spPr>
          <a:xfrm>
            <a:off x="688500" y="1266900"/>
            <a:ext cx="2143097" cy="1148700"/>
          </a:xfrm>
          <a:prstGeom prst="rect">
            <a:avLst/>
          </a:prstGeom>
        </p:spPr>
      </p:pic>
      <p:pic>
        <p:nvPicPr>
          <p:cNvPr id="15" name="圖片 14">
            <a:extLst>
              <a:ext uri="{FF2B5EF4-FFF2-40B4-BE49-F238E27FC236}">
                <a16:creationId xmlns:a16="http://schemas.microsoft.com/office/drawing/2014/main" id="{EB227A7C-0187-4C80-803E-9D4EDB461E66}"/>
              </a:ext>
            </a:extLst>
          </p:cNvPr>
          <p:cNvPicPr>
            <a:picLocks noChangeAspect="1"/>
          </p:cNvPicPr>
          <p:nvPr/>
        </p:nvPicPr>
        <p:blipFill>
          <a:blip r:embed="rId4"/>
          <a:stretch>
            <a:fillRect/>
          </a:stretch>
        </p:blipFill>
        <p:spPr>
          <a:xfrm>
            <a:off x="2831597" y="1266900"/>
            <a:ext cx="1866403" cy="1157170"/>
          </a:xfrm>
          <a:prstGeom prst="rect">
            <a:avLst/>
          </a:prstGeom>
        </p:spPr>
      </p:pic>
      <p:pic>
        <p:nvPicPr>
          <p:cNvPr id="17" name="圖片 16">
            <a:extLst>
              <a:ext uri="{FF2B5EF4-FFF2-40B4-BE49-F238E27FC236}">
                <a16:creationId xmlns:a16="http://schemas.microsoft.com/office/drawing/2014/main" id="{B313F7D7-795B-4B82-AB47-7FA8A3101710}"/>
              </a:ext>
            </a:extLst>
          </p:cNvPr>
          <p:cNvPicPr>
            <a:picLocks noChangeAspect="1"/>
          </p:cNvPicPr>
          <p:nvPr/>
        </p:nvPicPr>
        <p:blipFill>
          <a:blip r:embed="rId5"/>
          <a:stretch>
            <a:fillRect/>
          </a:stretch>
        </p:blipFill>
        <p:spPr>
          <a:xfrm>
            <a:off x="4698000" y="1266901"/>
            <a:ext cx="2057190" cy="1157170"/>
          </a:xfrm>
          <a:prstGeom prst="rect">
            <a:avLst/>
          </a:prstGeom>
        </p:spPr>
      </p:pic>
      <p:pic>
        <p:nvPicPr>
          <p:cNvPr id="19" name="圖片 18">
            <a:extLst>
              <a:ext uri="{FF2B5EF4-FFF2-40B4-BE49-F238E27FC236}">
                <a16:creationId xmlns:a16="http://schemas.microsoft.com/office/drawing/2014/main" id="{20630840-D710-4720-AA6C-638AB76B7ABB}"/>
              </a:ext>
            </a:extLst>
          </p:cNvPr>
          <p:cNvPicPr>
            <a:picLocks noChangeAspect="1"/>
          </p:cNvPicPr>
          <p:nvPr/>
        </p:nvPicPr>
        <p:blipFill>
          <a:blip r:embed="rId6"/>
          <a:stretch>
            <a:fillRect/>
          </a:stretch>
        </p:blipFill>
        <p:spPr>
          <a:xfrm>
            <a:off x="6870390" y="1266900"/>
            <a:ext cx="1312410" cy="1158202"/>
          </a:xfrm>
          <a:prstGeom prst="rect">
            <a:avLst/>
          </a:prstGeom>
        </p:spPr>
      </p:pic>
      <p:pic>
        <p:nvPicPr>
          <p:cNvPr id="21" name="圖片 20">
            <a:extLst>
              <a:ext uri="{FF2B5EF4-FFF2-40B4-BE49-F238E27FC236}">
                <a16:creationId xmlns:a16="http://schemas.microsoft.com/office/drawing/2014/main" id="{0A679344-9634-4E81-89AA-FE2BA8E852DF}"/>
              </a:ext>
            </a:extLst>
          </p:cNvPr>
          <p:cNvPicPr>
            <a:picLocks noChangeAspect="1"/>
          </p:cNvPicPr>
          <p:nvPr/>
        </p:nvPicPr>
        <p:blipFill>
          <a:blip r:embed="rId7"/>
          <a:stretch>
            <a:fillRect/>
          </a:stretch>
        </p:blipFill>
        <p:spPr>
          <a:xfrm>
            <a:off x="489714" y="2452072"/>
            <a:ext cx="1640153" cy="1230115"/>
          </a:xfrm>
          <a:prstGeom prst="rect">
            <a:avLst/>
          </a:prstGeom>
        </p:spPr>
      </p:pic>
      <p:pic>
        <p:nvPicPr>
          <p:cNvPr id="23" name="圖片 22">
            <a:extLst>
              <a:ext uri="{FF2B5EF4-FFF2-40B4-BE49-F238E27FC236}">
                <a16:creationId xmlns:a16="http://schemas.microsoft.com/office/drawing/2014/main" id="{170C0110-03B9-4D3A-BA59-A7248D007D6E}"/>
              </a:ext>
            </a:extLst>
          </p:cNvPr>
          <p:cNvPicPr>
            <a:picLocks noChangeAspect="1"/>
          </p:cNvPicPr>
          <p:nvPr/>
        </p:nvPicPr>
        <p:blipFill>
          <a:blip r:embed="rId8"/>
          <a:stretch>
            <a:fillRect/>
          </a:stretch>
        </p:blipFill>
        <p:spPr>
          <a:xfrm>
            <a:off x="2219301" y="2449906"/>
            <a:ext cx="2143097" cy="1232281"/>
          </a:xfrm>
          <a:prstGeom prst="rect">
            <a:avLst/>
          </a:prstGeom>
        </p:spPr>
      </p:pic>
      <p:pic>
        <p:nvPicPr>
          <p:cNvPr id="25" name="圖片 24">
            <a:extLst>
              <a:ext uri="{FF2B5EF4-FFF2-40B4-BE49-F238E27FC236}">
                <a16:creationId xmlns:a16="http://schemas.microsoft.com/office/drawing/2014/main" id="{93BA717B-CBF0-4368-A3D6-C354891CE62C}"/>
              </a:ext>
            </a:extLst>
          </p:cNvPr>
          <p:cNvPicPr>
            <a:picLocks noChangeAspect="1"/>
          </p:cNvPicPr>
          <p:nvPr/>
        </p:nvPicPr>
        <p:blipFill>
          <a:blip r:embed="rId9"/>
          <a:stretch>
            <a:fillRect/>
          </a:stretch>
        </p:blipFill>
        <p:spPr>
          <a:xfrm>
            <a:off x="4424548" y="2460239"/>
            <a:ext cx="2183636" cy="1230115"/>
          </a:xfrm>
          <a:prstGeom prst="rect">
            <a:avLst/>
          </a:prstGeom>
        </p:spPr>
      </p:pic>
      <p:pic>
        <p:nvPicPr>
          <p:cNvPr id="27" name="圖片 26">
            <a:extLst>
              <a:ext uri="{FF2B5EF4-FFF2-40B4-BE49-F238E27FC236}">
                <a16:creationId xmlns:a16="http://schemas.microsoft.com/office/drawing/2014/main" id="{BA2FC965-6FB2-420C-803B-DE9B45794394}"/>
              </a:ext>
            </a:extLst>
          </p:cNvPr>
          <p:cNvPicPr>
            <a:picLocks noChangeAspect="1"/>
          </p:cNvPicPr>
          <p:nvPr/>
        </p:nvPicPr>
        <p:blipFill>
          <a:blip r:embed="rId10"/>
          <a:stretch>
            <a:fillRect/>
          </a:stretch>
        </p:blipFill>
        <p:spPr>
          <a:xfrm>
            <a:off x="6670334" y="2488546"/>
            <a:ext cx="2152871" cy="1157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1.</a:t>
            </a:r>
            <a:endParaRPr sz="7200" dirty="0">
              <a:solidFill>
                <a:schemeClr val="accent2"/>
              </a:solidFill>
            </a:endParaRPr>
          </a:p>
          <a:p>
            <a:pPr marL="0" lvl="0" indent="0" algn="ctr" rtl="0">
              <a:spcBef>
                <a:spcPts val="0"/>
              </a:spcBef>
              <a:spcAft>
                <a:spcPts val="0"/>
              </a:spcAft>
              <a:buNone/>
            </a:pPr>
            <a:r>
              <a:rPr lang="en-US" dirty="0"/>
              <a:t>Add Noise</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Produce multiple noisy images </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29074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17"/>
          <p:cNvSpPr txBox="1">
            <a:spLocks noGrp="1"/>
          </p:cNvSpPr>
          <p:nvPr>
            <p:ph type="body" idx="1"/>
          </p:nvPr>
        </p:nvSpPr>
        <p:spPr>
          <a:xfrm>
            <a:off x="241200" y="241200"/>
            <a:ext cx="7786800" cy="4381201"/>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Add Gaussian white noise ~N(0,10)</a:t>
            </a:r>
          </a:p>
          <a:p>
            <a:pPr marL="457200" lvl="0" indent="-342900" algn="l" rtl="0">
              <a:spcBef>
                <a:spcPts val="600"/>
              </a:spcBef>
              <a:spcAft>
                <a:spcPts val="0"/>
              </a:spcAft>
              <a:buSzPts val="1800"/>
              <a:buChar char="▷"/>
            </a:pPr>
            <a:endParaRPr lang="en-US" dirty="0"/>
          </a:p>
          <a:p>
            <a:pPr marL="457200" lvl="0" indent="-342900" algn="l" rtl="0">
              <a:spcBef>
                <a:spcPts val="600"/>
              </a:spcBef>
              <a:spcAft>
                <a:spcPts val="0"/>
              </a:spcAft>
              <a:buSzPts val="1800"/>
              <a:buChar char="▷"/>
            </a:pPr>
            <a:endParaRPr lang="en-US" dirty="0"/>
          </a:p>
          <a:p>
            <a:pPr marL="457200" lvl="0" indent="-342900" algn="l" rtl="0">
              <a:spcBef>
                <a:spcPts val="600"/>
              </a:spcBef>
              <a:spcAft>
                <a:spcPts val="0"/>
              </a:spcAft>
              <a:buSzPts val="1800"/>
              <a:buChar char="▷"/>
            </a:pPr>
            <a:endParaRPr lang="en-US" dirty="0"/>
          </a:p>
          <a:p>
            <a:pPr marL="457200" lvl="0" indent="-342900" algn="l" rtl="0">
              <a:spcBef>
                <a:spcPts val="600"/>
              </a:spcBef>
              <a:spcAft>
                <a:spcPts val="0"/>
              </a:spcAft>
              <a:buSzPts val="1800"/>
              <a:buChar char="▷"/>
            </a:pPr>
            <a:endParaRPr lang="en-US" dirty="0"/>
          </a:p>
          <a:p>
            <a:pPr marL="457200" lvl="0" indent="-342900" algn="l" rtl="0">
              <a:spcBef>
                <a:spcPts val="600"/>
              </a:spcBef>
              <a:spcAft>
                <a:spcPts val="0"/>
              </a:spcAft>
              <a:buSzPts val="1800"/>
              <a:buChar char="▷"/>
            </a:pPr>
            <a:r>
              <a:rPr lang="en-US" dirty="0"/>
              <a:t>Add Peppered and Salted noise </a:t>
            </a:r>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圖片 2">
            <a:extLst>
              <a:ext uri="{FF2B5EF4-FFF2-40B4-BE49-F238E27FC236}">
                <a16:creationId xmlns:a16="http://schemas.microsoft.com/office/drawing/2014/main" id="{AF749E52-A5C2-453C-B711-0488D41EE737}"/>
              </a:ext>
            </a:extLst>
          </p:cNvPr>
          <p:cNvPicPr>
            <a:picLocks noChangeAspect="1"/>
          </p:cNvPicPr>
          <p:nvPr/>
        </p:nvPicPr>
        <p:blipFill>
          <a:blip r:embed="rId3"/>
          <a:stretch>
            <a:fillRect/>
          </a:stretch>
        </p:blipFill>
        <p:spPr>
          <a:xfrm>
            <a:off x="667106" y="1159537"/>
            <a:ext cx="2086865" cy="1173038"/>
          </a:xfrm>
          <a:prstGeom prst="rect">
            <a:avLst/>
          </a:prstGeom>
        </p:spPr>
      </p:pic>
      <p:pic>
        <p:nvPicPr>
          <p:cNvPr id="5" name="圖片 4">
            <a:extLst>
              <a:ext uri="{FF2B5EF4-FFF2-40B4-BE49-F238E27FC236}">
                <a16:creationId xmlns:a16="http://schemas.microsoft.com/office/drawing/2014/main" id="{58010629-3E79-40C3-BCE3-BB076145ABBE}"/>
              </a:ext>
            </a:extLst>
          </p:cNvPr>
          <p:cNvPicPr>
            <a:picLocks noChangeAspect="1"/>
          </p:cNvPicPr>
          <p:nvPr/>
        </p:nvPicPr>
        <p:blipFill>
          <a:blip r:embed="rId4"/>
          <a:stretch>
            <a:fillRect/>
          </a:stretch>
        </p:blipFill>
        <p:spPr>
          <a:xfrm>
            <a:off x="3029884" y="1014723"/>
            <a:ext cx="2673819" cy="1518918"/>
          </a:xfrm>
          <a:prstGeom prst="rect">
            <a:avLst/>
          </a:prstGeom>
        </p:spPr>
      </p:pic>
      <p:pic>
        <p:nvPicPr>
          <p:cNvPr id="7" name="圖片 6">
            <a:extLst>
              <a:ext uri="{FF2B5EF4-FFF2-40B4-BE49-F238E27FC236}">
                <a16:creationId xmlns:a16="http://schemas.microsoft.com/office/drawing/2014/main" id="{8A3E47FC-492A-4F25-8192-ABDF4B8A99F6}"/>
              </a:ext>
            </a:extLst>
          </p:cNvPr>
          <p:cNvPicPr>
            <a:picLocks noChangeAspect="1"/>
          </p:cNvPicPr>
          <p:nvPr/>
        </p:nvPicPr>
        <p:blipFill>
          <a:blip r:embed="rId5"/>
          <a:stretch>
            <a:fillRect/>
          </a:stretch>
        </p:blipFill>
        <p:spPr>
          <a:xfrm>
            <a:off x="6186167" y="892631"/>
            <a:ext cx="2121000" cy="1590750"/>
          </a:xfrm>
          <a:prstGeom prst="rect">
            <a:avLst/>
          </a:prstGeom>
        </p:spPr>
      </p:pic>
      <p:pic>
        <p:nvPicPr>
          <p:cNvPr id="9" name="圖片 8">
            <a:extLst>
              <a:ext uri="{FF2B5EF4-FFF2-40B4-BE49-F238E27FC236}">
                <a16:creationId xmlns:a16="http://schemas.microsoft.com/office/drawing/2014/main" id="{4C78098A-94C5-4232-9CCE-C3CCE6F984C7}"/>
              </a:ext>
            </a:extLst>
          </p:cNvPr>
          <p:cNvPicPr>
            <a:picLocks noChangeAspect="1"/>
          </p:cNvPicPr>
          <p:nvPr/>
        </p:nvPicPr>
        <p:blipFill>
          <a:blip r:embed="rId6"/>
          <a:stretch>
            <a:fillRect/>
          </a:stretch>
        </p:blipFill>
        <p:spPr>
          <a:xfrm>
            <a:off x="620833" y="3104764"/>
            <a:ext cx="2802767" cy="1592169"/>
          </a:xfrm>
          <a:prstGeom prst="rect">
            <a:avLst/>
          </a:prstGeom>
        </p:spPr>
      </p:pic>
      <p:pic>
        <p:nvPicPr>
          <p:cNvPr id="13" name="圖片 12">
            <a:extLst>
              <a:ext uri="{FF2B5EF4-FFF2-40B4-BE49-F238E27FC236}">
                <a16:creationId xmlns:a16="http://schemas.microsoft.com/office/drawing/2014/main" id="{DF3C3EA9-67FC-4DF4-9795-EF2478B3A704}"/>
              </a:ext>
            </a:extLst>
          </p:cNvPr>
          <p:cNvPicPr>
            <a:picLocks noChangeAspect="1"/>
          </p:cNvPicPr>
          <p:nvPr/>
        </p:nvPicPr>
        <p:blipFill>
          <a:blip r:embed="rId7"/>
          <a:stretch>
            <a:fillRect/>
          </a:stretch>
        </p:blipFill>
        <p:spPr>
          <a:xfrm>
            <a:off x="3635133" y="3060923"/>
            <a:ext cx="2339501" cy="1759499"/>
          </a:xfrm>
          <a:prstGeom prst="rect">
            <a:avLst/>
          </a:prstGeom>
        </p:spPr>
      </p:pic>
      <p:pic>
        <p:nvPicPr>
          <p:cNvPr id="15" name="圖片 14">
            <a:extLst>
              <a:ext uri="{FF2B5EF4-FFF2-40B4-BE49-F238E27FC236}">
                <a16:creationId xmlns:a16="http://schemas.microsoft.com/office/drawing/2014/main" id="{895047C4-4001-4FE2-8788-1AF5F41F3D46}"/>
              </a:ext>
            </a:extLst>
          </p:cNvPr>
          <p:cNvPicPr>
            <a:picLocks noChangeAspect="1"/>
          </p:cNvPicPr>
          <p:nvPr/>
        </p:nvPicPr>
        <p:blipFill>
          <a:blip r:embed="rId8"/>
          <a:stretch>
            <a:fillRect/>
          </a:stretch>
        </p:blipFill>
        <p:spPr>
          <a:xfrm>
            <a:off x="6186167" y="3060923"/>
            <a:ext cx="2239800" cy="1679850"/>
          </a:xfrm>
          <a:prstGeom prst="rect">
            <a:avLst/>
          </a:prstGeom>
        </p:spPr>
      </p:pic>
    </p:spTree>
    <p:extLst>
      <p:ext uri="{BB962C8B-B14F-4D97-AF65-F5344CB8AC3E}">
        <p14:creationId xmlns:p14="http://schemas.microsoft.com/office/powerpoint/2010/main" val="237965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78700" y="1930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Filters</a:t>
            </a:r>
            <a:endParaRPr dirty="0"/>
          </a:p>
        </p:txBody>
      </p:sp>
      <mc:AlternateContent xmlns:mc="http://schemas.openxmlformats.org/markup-compatibility/2006" xmlns:a14="http://schemas.microsoft.com/office/drawing/2010/main">
        <mc:Choice Requires="a14">
          <p:sp>
            <p:nvSpPr>
              <p:cNvPr id="153" name="Google Shape;153;p20"/>
              <p:cNvSpPr txBox="1">
                <a:spLocks noGrp="1"/>
              </p:cNvSpPr>
              <p:nvPr>
                <p:ph type="body" idx="1"/>
              </p:nvPr>
            </p:nvSpPr>
            <p:spPr>
              <a:xfrm>
                <a:off x="410700" y="1277588"/>
                <a:ext cx="3099300" cy="157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LPF</a:t>
                </a:r>
              </a:p>
              <a:p>
                <a:pPr marL="0" indent="0">
                  <a:buNone/>
                </a:pPr>
                <a14:m>
                  <m:oMathPara xmlns:m="http://schemas.openxmlformats.org/officeDocument/2006/math">
                    <m:oMathParaPr>
                      <m:jc m:val="centerGroup"/>
                    </m:oMathParaPr>
                    <m:oMath xmlns:m="http://schemas.openxmlformats.org/officeDocument/2006/math">
                      <m:f>
                        <m:fPr>
                          <m:ctrlPr>
                            <a:rPr lang="zh-TW" altLang="zh-TW" i="1">
                              <a:latin typeface="Cambria Math" panose="02040503050406030204" pitchFamily="18" charset="0"/>
                            </a:rPr>
                          </m:ctrlPr>
                        </m:fPr>
                        <m:num>
                          <m:r>
                            <a:rPr lang="x-none" altLang="zh-TW" i="1">
                              <a:latin typeface="Cambria Math" panose="02040503050406030204" pitchFamily="18" charset="0"/>
                            </a:rPr>
                            <m:t>1</m:t>
                          </m:r>
                        </m:num>
                        <m:den>
                          <m:r>
                            <a:rPr lang="x-none" altLang="zh-TW" i="1">
                              <a:latin typeface="Cambria Math" panose="02040503050406030204" pitchFamily="18" charset="0"/>
                            </a:rPr>
                            <m:t>273</m:t>
                          </m:r>
                        </m:den>
                      </m:f>
                      <m:d>
                        <m:dPr>
                          <m:begChr m:val="["/>
                          <m:endChr m:val="]"/>
                          <m:ctrlPr>
                            <a:rPr lang="zh-TW" altLang="zh-TW" i="1">
                              <a:latin typeface="Cambria Math" panose="02040503050406030204" pitchFamily="18" charset="0"/>
                            </a:rPr>
                          </m:ctrlPr>
                        </m:dPr>
                        <m:e>
                          <m:m>
                            <m:mPr>
                              <m:mcs>
                                <m:mc>
                                  <m:mcPr>
                                    <m:count m:val="3"/>
                                    <m:mcJc m:val="center"/>
                                  </m:mcPr>
                                </m:mc>
                              </m:mcs>
                              <m:ctrlPr>
                                <a:rPr lang="zh-TW" altLang="zh-TW" i="1">
                                  <a:latin typeface="Cambria Math" panose="02040503050406030204" pitchFamily="18" charset="0"/>
                                </a:rPr>
                              </m:ctrlPr>
                            </m:mPr>
                            <m:mr>
                              <m:e>
                                <m:m>
                                  <m:mPr>
                                    <m:mcs>
                                      <m:mc>
                                        <m:mcPr>
                                          <m:count m:val="2"/>
                                          <m:mcJc m:val="center"/>
                                        </m:mcPr>
                                      </m:mc>
                                    </m:mcs>
                                    <m:ctrlPr>
                                      <a:rPr lang="zh-TW" altLang="zh-TW" i="1">
                                        <a:latin typeface="Cambria Math" panose="02040503050406030204" pitchFamily="18" charset="0"/>
                                      </a:rPr>
                                    </m:ctrlPr>
                                  </m:mPr>
                                  <m:mr>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1</m:t>
                                            </m:r>
                                          </m:e>
                                        </m:mr>
                                        <m:mr>
                                          <m:e>
                                            <m:r>
                                              <a:rPr lang="x-none" altLang="zh-TW" i="1">
                                                <a:latin typeface="Cambria Math" panose="02040503050406030204" pitchFamily="18" charset="0"/>
                                              </a:rPr>
                                              <m:t>4</m:t>
                                            </m:r>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4</m:t>
                                            </m:r>
                                          </m:e>
                                        </m:mr>
                                        <m:mr>
                                          <m:e>
                                            <m:r>
                                              <a:rPr lang="x-none" altLang="zh-TW" i="1">
                                                <a:latin typeface="Cambria Math" panose="02040503050406030204" pitchFamily="18" charset="0"/>
                                              </a:rPr>
                                              <m:t>16</m:t>
                                            </m:r>
                                          </m:e>
                                        </m:mr>
                                      </m:m>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7</m:t>
                                      </m:r>
                                    </m:e>
                                  </m:mr>
                                  <m:mr>
                                    <m:e>
                                      <m:r>
                                        <a:rPr lang="x-none" altLang="zh-TW" i="1">
                                          <a:latin typeface="Cambria Math" panose="02040503050406030204" pitchFamily="18" charset="0"/>
                                        </a:rPr>
                                        <m:t>26</m:t>
                                      </m:r>
                                    </m:e>
                                  </m:mr>
                                </m:m>
                              </m:e>
                              <m:e>
                                <m:m>
                                  <m:mPr>
                                    <m:mcs>
                                      <m:mc>
                                        <m:mcPr>
                                          <m:count m:val="2"/>
                                          <m:mcJc m:val="center"/>
                                        </m:mcPr>
                                      </m:mc>
                                    </m:mcs>
                                    <m:ctrlPr>
                                      <a:rPr lang="zh-TW" altLang="zh-TW" i="1">
                                        <a:latin typeface="Cambria Math" panose="02040503050406030204" pitchFamily="18" charset="0"/>
                                      </a:rPr>
                                    </m:ctrlPr>
                                  </m:mPr>
                                  <m:mr>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4</m:t>
                                            </m:r>
                                          </m:e>
                                        </m:mr>
                                        <m:mr>
                                          <m:e>
                                            <m:r>
                                              <a:rPr lang="x-none" altLang="zh-TW" i="1">
                                                <a:latin typeface="Cambria Math" panose="02040503050406030204" pitchFamily="18" charset="0"/>
                                              </a:rPr>
                                              <m:t>16</m:t>
                                            </m:r>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1</m:t>
                                            </m:r>
                                          </m:e>
                                        </m:mr>
                                        <m:mr>
                                          <m:e>
                                            <m:r>
                                              <a:rPr lang="x-none" altLang="zh-TW" i="1">
                                                <a:latin typeface="Cambria Math" panose="02040503050406030204" pitchFamily="18" charset="0"/>
                                              </a:rPr>
                                              <m:t>4</m:t>
                                            </m:r>
                                          </m:e>
                                        </m:mr>
                                      </m:m>
                                    </m:e>
                                  </m:mr>
                                </m:m>
                              </m:e>
                            </m:mr>
                            <m:mr>
                              <m:e>
                                <m:m>
                                  <m:mPr>
                                    <m:mcs>
                                      <m:mc>
                                        <m:mcPr>
                                          <m:count m:val="2"/>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7</m:t>
                                      </m:r>
                                    </m:e>
                                    <m:e>
                                      <m:r>
                                        <a:rPr lang="x-none" altLang="zh-TW" i="1">
                                          <a:latin typeface="Cambria Math" panose="02040503050406030204" pitchFamily="18" charset="0"/>
                                        </a:rPr>
                                        <m:t>26</m:t>
                                      </m:r>
                                    </m:e>
                                  </m:mr>
                                </m:m>
                              </m:e>
                              <m:e>
                                <m:r>
                                  <a:rPr lang="x-none" altLang="zh-TW" i="1">
                                    <a:latin typeface="Cambria Math" panose="02040503050406030204" pitchFamily="18" charset="0"/>
                                  </a:rPr>
                                  <m:t>41</m:t>
                                </m:r>
                              </m:e>
                              <m:e>
                                <m:m>
                                  <m:mPr>
                                    <m:mcs>
                                      <m:mc>
                                        <m:mcPr>
                                          <m:count m:val="2"/>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26</m:t>
                                      </m:r>
                                    </m:e>
                                    <m:e>
                                      <m:r>
                                        <a:rPr lang="x-none" altLang="zh-TW" i="1">
                                          <a:latin typeface="Cambria Math" panose="02040503050406030204" pitchFamily="18" charset="0"/>
                                        </a:rPr>
                                        <m:t>7</m:t>
                                      </m:r>
                                    </m:e>
                                  </m:mr>
                                </m:m>
                              </m:e>
                            </m:mr>
                            <m:mr>
                              <m:e>
                                <m:m>
                                  <m:mPr>
                                    <m:mcs>
                                      <m:mc>
                                        <m:mcPr>
                                          <m:count m:val="2"/>
                                          <m:mcJc m:val="center"/>
                                        </m:mcPr>
                                      </m:mc>
                                    </m:mcs>
                                    <m:ctrlPr>
                                      <a:rPr lang="zh-TW" altLang="zh-TW" i="1">
                                        <a:latin typeface="Cambria Math" panose="02040503050406030204" pitchFamily="18" charset="0"/>
                                      </a:rPr>
                                    </m:ctrlPr>
                                  </m:mPr>
                                  <m:mr>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4</m:t>
                                            </m:r>
                                          </m:e>
                                        </m:mr>
                                        <m:mr>
                                          <m:e>
                                            <m:r>
                                              <a:rPr lang="x-none" altLang="zh-TW" i="1">
                                                <a:latin typeface="Cambria Math" panose="02040503050406030204" pitchFamily="18" charset="0"/>
                                              </a:rPr>
                                              <m:t>1</m:t>
                                            </m:r>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16</m:t>
                                            </m:r>
                                          </m:e>
                                        </m:mr>
                                        <m:mr>
                                          <m:e>
                                            <m:r>
                                              <a:rPr lang="x-none" altLang="zh-TW" i="1">
                                                <a:latin typeface="Cambria Math" panose="02040503050406030204" pitchFamily="18" charset="0"/>
                                              </a:rPr>
                                              <m:t>4</m:t>
                                            </m:r>
                                          </m:e>
                                        </m:mr>
                                      </m:m>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26</m:t>
                                      </m:r>
                                    </m:e>
                                  </m:mr>
                                  <m:mr>
                                    <m:e>
                                      <m:r>
                                        <a:rPr lang="x-none" altLang="zh-TW" i="1">
                                          <a:latin typeface="Cambria Math" panose="02040503050406030204" pitchFamily="18" charset="0"/>
                                        </a:rPr>
                                        <m:t>7</m:t>
                                      </m:r>
                                    </m:e>
                                  </m:mr>
                                </m:m>
                              </m:e>
                              <m:e>
                                <m:m>
                                  <m:mPr>
                                    <m:mcs>
                                      <m:mc>
                                        <m:mcPr>
                                          <m:count m:val="2"/>
                                          <m:mcJc m:val="center"/>
                                        </m:mcPr>
                                      </m:mc>
                                    </m:mcs>
                                    <m:ctrlPr>
                                      <a:rPr lang="zh-TW" altLang="zh-TW" i="1">
                                        <a:latin typeface="Cambria Math" panose="02040503050406030204" pitchFamily="18" charset="0"/>
                                      </a:rPr>
                                    </m:ctrlPr>
                                  </m:mPr>
                                  <m:mr>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16</m:t>
                                            </m:r>
                                          </m:e>
                                        </m:mr>
                                        <m:mr>
                                          <m:e>
                                            <m:r>
                                              <a:rPr lang="x-none" altLang="zh-TW" i="1">
                                                <a:latin typeface="Cambria Math" panose="02040503050406030204" pitchFamily="18" charset="0"/>
                                              </a:rPr>
                                              <m:t>4</m:t>
                                            </m:r>
                                          </m:e>
                                        </m:mr>
                                      </m:m>
                                    </m:e>
                                    <m:e>
                                      <m:m>
                                        <m:mPr>
                                          <m:mcs>
                                            <m:mc>
                                              <m:mcPr>
                                                <m:count m:val="1"/>
                                                <m:mcJc m:val="center"/>
                                              </m:mcPr>
                                            </m:mc>
                                          </m:mcs>
                                          <m:ctrlPr>
                                            <a:rPr lang="zh-TW" altLang="zh-TW" i="1">
                                              <a:latin typeface="Cambria Math" panose="02040503050406030204" pitchFamily="18" charset="0"/>
                                            </a:rPr>
                                          </m:ctrlPr>
                                        </m:mPr>
                                        <m:mr>
                                          <m:e>
                                            <m:r>
                                              <a:rPr lang="x-none" altLang="zh-TW" i="1">
                                                <a:latin typeface="Cambria Math" panose="02040503050406030204" pitchFamily="18" charset="0"/>
                                              </a:rPr>
                                              <m:t>4</m:t>
                                            </m:r>
                                          </m:e>
                                        </m:mr>
                                        <m:mr>
                                          <m:e>
                                            <m:r>
                                              <a:rPr lang="x-none" altLang="zh-TW" i="1">
                                                <a:latin typeface="Cambria Math" panose="02040503050406030204" pitchFamily="18" charset="0"/>
                                              </a:rPr>
                                              <m:t>1</m:t>
                                            </m:r>
                                          </m:e>
                                        </m:mr>
                                      </m:m>
                                    </m:e>
                                  </m:mr>
                                </m:m>
                              </m:e>
                            </m:mr>
                          </m:m>
                        </m:e>
                      </m:d>
                    </m:oMath>
                  </m:oMathPara>
                </a14:m>
                <a:endParaRPr lang="zh-TW" altLang="zh-TW" dirty="0"/>
              </a:p>
              <a:p>
                <a:pPr marL="0" lvl="0" indent="0" algn="l" rtl="0">
                  <a:spcBef>
                    <a:spcPts val="600"/>
                  </a:spcBef>
                  <a:spcAft>
                    <a:spcPts val="0"/>
                  </a:spcAft>
                  <a:buNone/>
                </a:pPr>
                <a:endParaRPr b="1" dirty="0"/>
              </a:p>
            </p:txBody>
          </p:sp>
        </mc:Choice>
        <mc:Fallback xmlns="">
          <p:sp>
            <p:nvSpPr>
              <p:cNvPr id="153" name="Google Shape;153;p20"/>
              <p:cNvSpPr txBox="1">
                <a:spLocks noGrp="1" noRot="1" noChangeAspect="1" noMove="1" noResize="1" noEditPoints="1" noAdjustHandles="1" noChangeArrowheads="1" noChangeShapeType="1" noTextEdit="1"/>
              </p:cNvSpPr>
              <p:nvPr>
                <p:ph type="body" idx="1"/>
              </p:nvPr>
            </p:nvSpPr>
            <p:spPr>
              <a:xfrm>
                <a:off x="410700" y="1277588"/>
                <a:ext cx="3099300" cy="1571700"/>
              </a:xfrm>
              <a:prstGeom prst="rect">
                <a:avLst/>
              </a:prstGeom>
              <a:blipFill>
                <a:blip r:embed="rId3"/>
                <a:stretch>
                  <a:fillRect l="-5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4" name="Google Shape;154;p20"/>
              <p:cNvSpPr txBox="1">
                <a:spLocks noGrp="1"/>
              </p:cNvSpPr>
              <p:nvPr>
                <p:ph type="body" idx="2"/>
              </p:nvPr>
            </p:nvSpPr>
            <p:spPr>
              <a:xfrm>
                <a:off x="6181500" y="1539862"/>
                <a:ext cx="2371200" cy="138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HPF</a:t>
                </a:r>
              </a:p>
              <a:p>
                <a:pPr marL="0" lvl="0" indent="0">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m>
                            <m:mPr>
                              <m:mcs>
                                <m:mc>
                                  <m:mcPr>
                                    <m:count m:val="3"/>
                                    <m:mcJc m:val="center"/>
                                  </m:mcPr>
                                </m:mc>
                              </m:mcs>
                              <m:ctrlPr>
                                <a:rPr lang="zh-TW" altLang="zh-TW" i="1">
                                  <a:latin typeface="Cambria Math" panose="02040503050406030204" pitchFamily="18" charset="0"/>
                                </a:rPr>
                              </m:ctrlPr>
                            </m:mPr>
                            <m:mr>
                              <m:e>
                                <m:r>
                                  <a:rPr lang="en-US" altLang="zh-TW" i="1">
                                    <a:latin typeface="Cambria Math" panose="02040503050406030204" pitchFamily="18" charset="0"/>
                                  </a:rPr>
                                  <m:t>0</m:t>
                                </m:r>
                              </m:e>
                              <m:e>
                                <m:r>
                                  <a:rPr lang="en-US" altLang="zh-TW" i="1">
                                    <a:latin typeface="Cambria Math" panose="02040503050406030204" pitchFamily="18" charset="0"/>
                                  </a:rPr>
                                  <m:t>−</m:t>
                                </m:r>
                                <m:r>
                                  <a:rPr lang="en-US" altLang="zh-TW" i="1">
                                    <a:latin typeface="Cambria Math" panose="02040503050406030204" pitchFamily="18" charset="0"/>
                                  </a:rPr>
                                  <m:t>1</m:t>
                                </m:r>
                              </m:e>
                              <m:e>
                                <m:r>
                                  <a:rPr lang="en-US" altLang="zh-TW" i="1">
                                    <a:latin typeface="Cambria Math" panose="02040503050406030204" pitchFamily="18" charset="0"/>
                                  </a:rPr>
                                  <m:t>0</m:t>
                                </m:r>
                              </m:e>
                            </m:mr>
                            <m:mr>
                              <m:e>
                                <m:r>
                                  <a:rPr lang="en-US" altLang="zh-TW" i="1">
                                    <a:latin typeface="Cambria Math" panose="02040503050406030204" pitchFamily="18" charset="0"/>
                                  </a:rPr>
                                  <m:t>−</m:t>
                                </m:r>
                                <m:r>
                                  <a:rPr lang="en-US" altLang="zh-TW" i="1">
                                    <a:latin typeface="Cambria Math" panose="02040503050406030204" pitchFamily="18" charset="0"/>
                                  </a:rPr>
                                  <m:t>1</m:t>
                                </m:r>
                              </m:e>
                              <m:e>
                                <m:r>
                                  <a:rPr lang="en-US" altLang="zh-TW" i="1">
                                    <a:latin typeface="Cambria Math" panose="02040503050406030204" pitchFamily="18" charset="0"/>
                                  </a:rPr>
                                  <m:t>5</m:t>
                                </m:r>
                              </m:e>
                              <m:e>
                                <m:r>
                                  <a:rPr lang="en-US" altLang="zh-TW" i="1">
                                    <a:latin typeface="Cambria Math" panose="02040503050406030204" pitchFamily="18" charset="0"/>
                                  </a:rPr>
                                  <m:t>−</m:t>
                                </m:r>
                                <m:r>
                                  <a:rPr lang="en-US" altLang="zh-TW" i="1">
                                    <a:latin typeface="Cambria Math" panose="02040503050406030204" pitchFamily="18" charset="0"/>
                                  </a:rPr>
                                  <m:t>1</m:t>
                                </m:r>
                              </m:e>
                            </m:mr>
                            <m:mr>
                              <m:e>
                                <m:r>
                                  <a:rPr lang="en-US" altLang="zh-TW" i="1">
                                    <a:latin typeface="Cambria Math" panose="02040503050406030204" pitchFamily="18" charset="0"/>
                                  </a:rPr>
                                  <m:t>0</m:t>
                                </m:r>
                              </m:e>
                              <m:e>
                                <m:r>
                                  <a:rPr lang="en-US" altLang="zh-TW" i="1">
                                    <a:latin typeface="Cambria Math" panose="02040503050406030204" pitchFamily="18" charset="0"/>
                                  </a:rPr>
                                  <m:t>−</m:t>
                                </m:r>
                                <m:r>
                                  <a:rPr lang="en-US" altLang="zh-TW" i="1">
                                    <a:latin typeface="Cambria Math" panose="02040503050406030204" pitchFamily="18" charset="0"/>
                                  </a:rPr>
                                  <m:t>1</m:t>
                                </m:r>
                              </m:e>
                              <m:e>
                                <m:r>
                                  <a:rPr lang="en-US" altLang="zh-TW" i="1">
                                    <a:latin typeface="Cambria Math" panose="02040503050406030204" pitchFamily="18" charset="0"/>
                                  </a:rPr>
                                  <m:t>0</m:t>
                                </m:r>
                              </m:e>
                            </m:mr>
                          </m:m>
                        </m:e>
                      </m:d>
                    </m:oMath>
                  </m:oMathPara>
                </a14:m>
                <a:endParaRPr b="1" dirty="0"/>
              </a:p>
            </p:txBody>
          </p:sp>
        </mc:Choice>
        <mc:Fallback xmlns="">
          <p:sp>
            <p:nvSpPr>
              <p:cNvPr id="154" name="Google Shape;154;p20"/>
              <p:cNvSpPr txBox="1">
                <a:spLocks noGrp="1" noRot="1" noChangeAspect="1" noMove="1" noResize="1" noEditPoints="1" noAdjustHandles="1" noChangeArrowheads="1" noChangeShapeType="1" noTextEdit="1"/>
              </p:cNvSpPr>
              <p:nvPr>
                <p:ph type="body" idx="2"/>
              </p:nvPr>
            </p:nvSpPr>
            <p:spPr>
              <a:xfrm>
                <a:off x="6181500" y="1539862"/>
                <a:ext cx="2371200" cy="1389900"/>
              </a:xfrm>
              <a:prstGeom prst="rect">
                <a:avLst/>
              </a:prstGeom>
              <a:blipFill>
                <a:blip r:embed="rId4"/>
                <a:stretch>
                  <a:fillRect l="-771"/>
                </a:stretch>
              </a:blipFill>
            </p:spPr>
            <p:txBody>
              <a:bodyPr/>
              <a:lstStyle/>
              <a:p>
                <a:r>
                  <a:rPr lang="zh-TW" altLang="en-US">
                    <a:noFill/>
                  </a:rPr>
                  <a:t> </a:t>
                </a:r>
              </a:p>
            </p:txBody>
          </p:sp>
        </mc:Fallback>
      </mc:AlternateContent>
      <p:sp>
        <p:nvSpPr>
          <p:cNvPr id="156" name="Google Shape;156;p2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圖片 2">
            <a:extLst>
              <a:ext uri="{FF2B5EF4-FFF2-40B4-BE49-F238E27FC236}">
                <a16:creationId xmlns:a16="http://schemas.microsoft.com/office/drawing/2014/main" id="{E22EF284-B0F1-4A7C-8D9D-C38DA326C457}"/>
              </a:ext>
            </a:extLst>
          </p:cNvPr>
          <p:cNvPicPr>
            <a:picLocks noChangeAspect="1"/>
          </p:cNvPicPr>
          <p:nvPr/>
        </p:nvPicPr>
        <p:blipFill>
          <a:blip r:embed="rId5"/>
          <a:stretch>
            <a:fillRect/>
          </a:stretch>
        </p:blipFill>
        <p:spPr>
          <a:xfrm>
            <a:off x="1104000" y="2785162"/>
            <a:ext cx="2315400" cy="1736550"/>
          </a:xfrm>
          <a:prstGeom prst="rect">
            <a:avLst/>
          </a:prstGeom>
        </p:spPr>
      </p:pic>
      <p:pic>
        <p:nvPicPr>
          <p:cNvPr id="7" name="圖片 6">
            <a:extLst>
              <a:ext uri="{FF2B5EF4-FFF2-40B4-BE49-F238E27FC236}">
                <a16:creationId xmlns:a16="http://schemas.microsoft.com/office/drawing/2014/main" id="{AED27A8A-DA3D-4D6C-9F50-62BA9F2EF1EA}"/>
              </a:ext>
            </a:extLst>
          </p:cNvPr>
          <p:cNvPicPr>
            <a:picLocks noChangeAspect="1"/>
          </p:cNvPicPr>
          <p:nvPr/>
        </p:nvPicPr>
        <p:blipFill>
          <a:blip r:embed="rId6"/>
          <a:stretch>
            <a:fillRect/>
          </a:stretch>
        </p:blipFill>
        <p:spPr>
          <a:xfrm>
            <a:off x="5853300" y="2832562"/>
            <a:ext cx="2315400" cy="1736550"/>
          </a:xfrm>
          <a:prstGeom prst="rect">
            <a:avLst/>
          </a:prstGeom>
        </p:spPr>
      </p:pic>
      <p:pic>
        <p:nvPicPr>
          <p:cNvPr id="9" name="圖片 8">
            <a:extLst>
              <a:ext uri="{FF2B5EF4-FFF2-40B4-BE49-F238E27FC236}">
                <a16:creationId xmlns:a16="http://schemas.microsoft.com/office/drawing/2014/main" id="{7C8664A3-A0A8-4AB5-90D4-C39788BE5217}"/>
              </a:ext>
            </a:extLst>
          </p:cNvPr>
          <p:cNvPicPr>
            <a:picLocks noChangeAspect="1"/>
          </p:cNvPicPr>
          <p:nvPr/>
        </p:nvPicPr>
        <p:blipFill>
          <a:blip r:embed="rId7"/>
          <a:stretch>
            <a:fillRect/>
          </a:stretch>
        </p:blipFill>
        <p:spPr>
          <a:xfrm>
            <a:off x="3614100" y="288375"/>
            <a:ext cx="2239200" cy="1679400"/>
          </a:xfrm>
          <a:prstGeom prst="rect">
            <a:avLst/>
          </a:prstGeom>
        </p:spPr>
      </p:pic>
      <p:sp>
        <p:nvSpPr>
          <p:cNvPr id="10" name="箭號: 向下 9">
            <a:extLst>
              <a:ext uri="{FF2B5EF4-FFF2-40B4-BE49-F238E27FC236}">
                <a16:creationId xmlns:a16="http://schemas.microsoft.com/office/drawing/2014/main" id="{D2C0270A-7138-4DEF-8F6D-81D0B43C43D9}"/>
              </a:ext>
            </a:extLst>
          </p:cNvPr>
          <p:cNvSpPr/>
          <p:nvPr/>
        </p:nvSpPr>
        <p:spPr>
          <a:xfrm rot="1755994">
            <a:off x="3607075" y="1967132"/>
            <a:ext cx="190800" cy="844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6" name="箭號: 向下 15">
            <a:extLst>
              <a:ext uri="{FF2B5EF4-FFF2-40B4-BE49-F238E27FC236}">
                <a16:creationId xmlns:a16="http://schemas.microsoft.com/office/drawing/2014/main" id="{A9F08F61-F580-43AA-86BC-7B293912D570}"/>
              </a:ext>
            </a:extLst>
          </p:cNvPr>
          <p:cNvSpPr/>
          <p:nvPr/>
        </p:nvSpPr>
        <p:spPr>
          <a:xfrm rot="19686014">
            <a:off x="5661001" y="1961039"/>
            <a:ext cx="190800" cy="844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78700" y="1930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Filters(Edge Detection)</a:t>
            </a:r>
            <a:endParaRPr dirty="0"/>
          </a:p>
        </p:txBody>
      </p:sp>
      <p:sp>
        <p:nvSpPr>
          <p:cNvPr id="153" name="Google Shape;153;p20"/>
          <p:cNvSpPr txBox="1">
            <a:spLocks noGrp="1"/>
          </p:cNvSpPr>
          <p:nvPr>
            <p:ph type="body" idx="1"/>
          </p:nvPr>
        </p:nvSpPr>
        <p:spPr>
          <a:xfrm>
            <a:off x="1016586" y="568809"/>
            <a:ext cx="2739300" cy="34121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b="1" dirty="0"/>
          </a:p>
          <a:p>
            <a:pPr marL="0" indent="0">
              <a:buNone/>
            </a:pPr>
            <a:r>
              <a:rPr lang="en-US" altLang="zh-TW" b="1" dirty="0"/>
              <a:t>Canny Filter</a:t>
            </a:r>
            <a:endParaRPr lang="zh-TW" altLang="zh-TW" b="1" dirty="0"/>
          </a:p>
          <a:p>
            <a:pPr marL="0" lvl="0" indent="0" algn="l" rtl="0">
              <a:spcBef>
                <a:spcPts val="600"/>
              </a:spcBef>
              <a:spcAft>
                <a:spcPts val="0"/>
              </a:spcAft>
              <a:buNone/>
            </a:pPr>
            <a:endParaRPr b="1" dirty="0"/>
          </a:p>
        </p:txBody>
      </p:sp>
      <p:sp>
        <p:nvSpPr>
          <p:cNvPr id="154" name="Google Shape;154;p20"/>
          <p:cNvSpPr txBox="1">
            <a:spLocks noGrp="1"/>
          </p:cNvSpPr>
          <p:nvPr>
            <p:ph type="body" idx="2"/>
          </p:nvPr>
        </p:nvSpPr>
        <p:spPr>
          <a:xfrm>
            <a:off x="3837484" y="2806388"/>
            <a:ext cx="2811300" cy="344253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Sobel Filter</a:t>
            </a:r>
            <a:endParaRPr b="1" dirty="0"/>
          </a:p>
        </p:txBody>
      </p:sp>
      <p:sp>
        <p:nvSpPr>
          <p:cNvPr id="156" name="Google Shape;156;p2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1" name="Google Shape;154;p20">
            <a:extLst>
              <a:ext uri="{FF2B5EF4-FFF2-40B4-BE49-F238E27FC236}">
                <a16:creationId xmlns:a16="http://schemas.microsoft.com/office/drawing/2014/main" id="{62F476B5-BC11-417A-A05E-EDF25D629F6D}"/>
              </a:ext>
            </a:extLst>
          </p:cNvPr>
          <p:cNvSpPr txBox="1">
            <a:spLocks/>
          </p:cNvSpPr>
          <p:nvPr/>
        </p:nvSpPr>
        <p:spPr>
          <a:xfrm>
            <a:off x="6260089" y="834206"/>
            <a:ext cx="2811300" cy="3442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accent6"/>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b="1" dirty="0"/>
              <a:t>Robert Filter</a:t>
            </a:r>
            <a:endParaRPr lang="ar-AE" b="1" dirty="0"/>
          </a:p>
        </p:txBody>
      </p:sp>
      <p:pic>
        <p:nvPicPr>
          <p:cNvPr id="4" name="圖片 3">
            <a:extLst>
              <a:ext uri="{FF2B5EF4-FFF2-40B4-BE49-F238E27FC236}">
                <a16:creationId xmlns:a16="http://schemas.microsoft.com/office/drawing/2014/main" id="{AA9E3C20-60FB-4A81-B006-1CFC2034B555}"/>
              </a:ext>
            </a:extLst>
          </p:cNvPr>
          <p:cNvPicPr>
            <a:picLocks noChangeAspect="1"/>
          </p:cNvPicPr>
          <p:nvPr/>
        </p:nvPicPr>
        <p:blipFill>
          <a:blip r:embed="rId3"/>
          <a:stretch>
            <a:fillRect/>
          </a:stretch>
        </p:blipFill>
        <p:spPr>
          <a:xfrm>
            <a:off x="348351" y="1370519"/>
            <a:ext cx="3029954" cy="1721227"/>
          </a:xfrm>
          <a:prstGeom prst="rect">
            <a:avLst/>
          </a:prstGeom>
        </p:spPr>
      </p:pic>
      <p:pic>
        <p:nvPicPr>
          <p:cNvPr id="6" name="圖片 5">
            <a:extLst>
              <a:ext uri="{FF2B5EF4-FFF2-40B4-BE49-F238E27FC236}">
                <a16:creationId xmlns:a16="http://schemas.microsoft.com/office/drawing/2014/main" id="{19A241E9-F743-42B8-8D15-60CC739E41E7}"/>
              </a:ext>
            </a:extLst>
          </p:cNvPr>
          <p:cNvPicPr>
            <a:picLocks noChangeAspect="1"/>
          </p:cNvPicPr>
          <p:nvPr/>
        </p:nvPicPr>
        <p:blipFill>
          <a:blip r:embed="rId4"/>
          <a:stretch>
            <a:fillRect/>
          </a:stretch>
        </p:blipFill>
        <p:spPr>
          <a:xfrm>
            <a:off x="2953627" y="3231647"/>
            <a:ext cx="3080289" cy="1749821"/>
          </a:xfrm>
          <a:prstGeom prst="rect">
            <a:avLst/>
          </a:prstGeom>
        </p:spPr>
      </p:pic>
      <p:pic>
        <p:nvPicPr>
          <p:cNvPr id="12" name="圖片 11">
            <a:extLst>
              <a:ext uri="{FF2B5EF4-FFF2-40B4-BE49-F238E27FC236}">
                <a16:creationId xmlns:a16="http://schemas.microsoft.com/office/drawing/2014/main" id="{1C0CB5E4-3EBF-4398-977B-65B1506186DE}"/>
              </a:ext>
            </a:extLst>
          </p:cNvPr>
          <p:cNvPicPr>
            <a:picLocks noChangeAspect="1"/>
          </p:cNvPicPr>
          <p:nvPr/>
        </p:nvPicPr>
        <p:blipFill>
          <a:blip r:embed="rId5"/>
          <a:stretch>
            <a:fillRect/>
          </a:stretch>
        </p:blipFill>
        <p:spPr>
          <a:xfrm>
            <a:off x="5800910" y="1341925"/>
            <a:ext cx="3080289" cy="1749821"/>
          </a:xfrm>
          <a:prstGeom prst="rect">
            <a:avLst/>
          </a:prstGeom>
        </p:spPr>
      </p:pic>
    </p:spTree>
    <p:extLst>
      <p:ext uri="{BB962C8B-B14F-4D97-AF65-F5344CB8AC3E}">
        <p14:creationId xmlns:p14="http://schemas.microsoft.com/office/powerpoint/2010/main" val="268095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2.</a:t>
            </a:r>
            <a:endParaRPr sz="7200" dirty="0">
              <a:solidFill>
                <a:schemeClr val="accent2"/>
              </a:solidFill>
            </a:endParaRPr>
          </a:p>
          <a:p>
            <a:pPr marL="0" lvl="0" indent="0" algn="ctr" rtl="0">
              <a:spcBef>
                <a:spcPts val="0"/>
              </a:spcBef>
              <a:spcAft>
                <a:spcPts val="0"/>
              </a:spcAft>
              <a:buNone/>
            </a:pPr>
            <a:r>
              <a:rPr lang="en-US" altLang="zh-TW" dirty="0"/>
              <a:t>License Plate detection</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Detect the location of the license plate</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493</Words>
  <Application>Microsoft Office PowerPoint</Application>
  <PresentationFormat>如螢幕大小 (16:9)</PresentationFormat>
  <Paragraphs>91</Paragraphs>
  <Slides>23</Slides>
  <Notes>16</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Arial</vt:lpstr>
      <vt:lpstr>新細明體</vt:lpstr>
      <vt:lpstr>Lato</vt:lpstr>
      <vt:lpstr>Cambria Math</vt:lpstr>
      <vt:lpstr>Raleway</vt:lpstr>
      <vt:lpstr>Antonio template</vt:lpstr>
      <vt:lpstr>Car License Plate Recognition with Noise Reduction</vt:lpstr>
      <vt:lpstr>Motivation</vt:lpstr>
      <vt:lpstr>System design</vt:lpstr>
      <vt:lpstr>Database</vt:lpstr>
      <vt:lpstr>1. Add Noise</vt:lpstr>
      <vt:lpstr>PowerPoint 簡報</vt:lpstr>
      <vt:lpstr>Filters</vt:lpstr>
      <vt:lpstr>Filters(Edge Detection)</vt:lpstr>
      <vt:lpstr>2. License Plate detection</vt:lpstr>
      <vt:lpstr>Trying to do it with Machine Learning</vt:lpstr>
      <vt:lpstr>PowerPoint 簡報</vt:lpstr>
      <vt:lpstr>With Filters and OpenCV package</vt:lpstr>
      <vt:lpstr>Implement with original image</vt:lpstr>
      <vt:lpstr>Gaussian white noise image</vt:lpstr>
      <vt:lpstr>Noise Reduction</vt:lpstr>
      <vt:lpstr>Noise Reduction</vt:lpstr>
      <vt:lpstr>Peppered and Salted Noise</vt:lpstr>
      <vt:lpstr>Noise Reduction</vt:lpstr>
      <vt:lpstr>Noise Reduction</vt:lpstr>
      <vt:lpstr>3. Demo</vt:lpstr>
      <vt:lpstr>4. Difficulties</vt:lpstr>
      <vt:lpstr>Difficulties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License Plate Recognition with Noise Reduction</dc:title>
  <cp:lastModifiedBy>Young Shiuan Hsu</cp:lastModifiedBy>
  <cp:revision>54</cp:revision>
  <dcterms:modified xsi:type="dcterms:W3CDTF">2022-04-30T20:14:30Z</dcterms:modified>
</cp:coreProperties>
</file>